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Titillium Web"/>
      <p:regular r:id="rId34"/>
      <p:bold r:id="rId35"/>
      <p:italic r:id="rId36"/>
      <p:boldItalic r:id="rId37"/>
    </p:embeddedFont>
    <p:embeddedFont>
      <p:font typeface="Titillium Web Extra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TitilliumWebExtraLight-italic.fntdata"/><Relationship Id="rId20" Type="http://schemas.openxmlformats.org/officeDocument/2006/relationships/slide" Target="slides/slide16.xml"/><Relationship Id="rId41" Type="http://schemas.openxmlformats.org/officeDocument/2006/relationships/font" Target="fonts/TitilliumWebExtraLight-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TitilliumWeb-bold.fntdata"/><Relationship Id="rId12" Type="http://schemas.openxmlformats.org/officeDocument/2006/relationships/slide" Target="slides/slide8.xml"/><Relationship Id="rId34" Type="http://schemas.openxmlformats.org/officeDocument/2006/relationships/font" Target="fonts/TitilliumWeb-regular.fntdata"/><Relationship Id="rId15" Type="http://schemas.openxmlformats.org/officeDocument/2006/relationships/slide" Target="slides/slide11.xml"/><Relationship Id="rId37" Type="http://schemas.openxmlformats.org/officeDocument/2006/relationships/font" Target="fonts/TitilliumWeb-boldItalic.fntdata"/><Relationship Id="rId14" Type="http://schemas.openxmlformats.org/officeDocument/2006/relationships/slide" Target="slides/slide10.xml"/><Relationship Id="rId36" Type="http://schemas.openxmlformats.org/officeDocument/2006/relationships/font" Target="fonts/TitilliumWeb-italic.fntdata"/><Relationship Id="rId17" Type="http://schemas.openxmlformats.org/officeDocument/2006/relationships/slide" Target="slides/slide13.xml"/><Relationship Id="rId39" Type="http://schemas.openxmlformats.org/officeDocument/2006/relationships/font" Target="fonts/TitilliumWebExtraLight-bold.fntdata"/><Relationship Id="rId16" Type="http://schemas.openxmlformats.org/officeDocument/2006/relationships/slide" Target="slides/slide12.xml"/><Relationship Id="rId38" Type="http://schemas.openxmlformats.org/officeDocument/2006/relationships/font" Target="fonts/TitilliumWebExtra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366aa64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66aa64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Methodology slide before: python script for PC comm., Xilinx vivado verilog for FPGA, C for ARM control, number of cycles test metric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366aa64cc5_0_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66aa64cc5_0_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Figure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36f080aa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36f080aa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developed a systolic array implementation for KNN.</a:t>
            </a:r>
            <a:endParaRPr/>
          </a:p>
          <a:p>
            <a:pPr indent="0" lvl="0" marL="0" rtl="0" algn="l">
              <a:spcBef>
                <a:spcPts val="0"/>
              </a:spcBef>
              <a:spcAft>
                <a:spcPts val="0"/>
              </a:spcAft>
              <a:buNone/>
            </a:pPr>
            <a:r>
              <a:rPr lang="en"/>
              <a:t>Works well with DLP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376622fce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76622fce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systolic array before this slide: define and describe works well for data level parallelism applications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376622fce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76622fce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36f080aa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6f080aa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HOT NEW SLIDE WHO WANTS IT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Creating flexible FPGA logic and higher level code was not only important for future users to work with the cluster, but it made debugging issues much smoother</a:t>
            </a:r>
            <a:endParaRPr/>
          </a:p>
          <a:p>
            <a:pPr indent="-298450" lvl="0" marL="457200" rtl="0" algn="l">
              <a:spcBef>
                <a:spcPts val="0"/>
              </a:spcBef>
              <a:spcAft>
                <a:spcPts val="0"/>
              </a:spcAft>
              <a:buSzPts val="1100"/>
              <a:buAutoNum type="arabicPeriod"/>
            </a:pPr>
            <a:r>
              <a:rPr lang="en"/>
              <a:t>The next step was to get the DMA to functions properly as that is the driving force of data movement</a:t>
            </a:r>
            <a:endParaRPr/>
          </a:p>
          <a:p>
            <a:pPr indent="-298450" lvl="0" marL="457200" rtl="0" algn="l">
              <a:spcBef>
                <a:spcPts val="0"/>
              </a:spcBef>
              <a:spcAft>
                <a:spcPts val="0"/>
              </a:spcAft>
              <a:buSzPts val="1100"/>
              <a:buAutoNum type="arabicPeriod"/>
            </a:pPr>
            <a:r>
              <a:rPr lang="en"/>
              <a:t>Once we were able to get the DMA created so that we were able to use it to transfer data, we needed to configure the Ethernet so that the PC could communicate with the Zybo boards</a:t>
            </a:r>
            <a:endParaRPr/>
          </a:p>
          <a:p>
            <a:pPr indent="-298450" lvl="0" marL="457200" rtl="0" algn="l">
              <a:spcBef>
                <a:spcPts val="0"/>
              </a:spcBef>
              <a:spcAft>
                <a:spcPts val="0"/>
              </a:spcAft>
              <a:buSzPts val="1100"/>
              <a:buAutoNum type="arabicPeriod"/>
            </a:pPr>
            <a:r>
              <a:rPr lang="en"/>
              <a:t>Finally, we created the Python script that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366aa64cc5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66aa64cc5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MULTITHREADING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366aa64cc5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66aa64cc5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a:p>
            <a:pPr indent="0" lvl="0" marL="0" rtl="0" algn="l">
              <a:spcBef>
                <a:spcPts val="0"/>
              </a:spcBef>
              <a:spcAft>
                <a:spcPts val="0"/>
              </a:spcAft>
              <a:buNone/>
            </a:pPr>
            <a:r>
              <a:rPr lang="en"/>
              <a:t>Why do we need to reorganize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37050341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7050341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a:p>
            <a:pPr indent="0" lvl="0" marL="0" rtl="0" algn="l">
              <a:spcBef>
                <a:spcPts val="0"/>
              </a:spcBef>
              <a:spcAft>
                <a:spcPts val="0"/>
              </a:spcAft>
              <a:buNone/>
            </a:pPr>
            <a:r>
              <a:rPr lang="en"/>
              <a:t>Mention that this happens in ARM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37050341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7050341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to specific parts of the code when discussing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825de798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825de798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Applications</a:t>
            </a:r>
            <a:r>
              <a:rPr lang="en"/>
              <a:t>: weather </a:t>
            </a:r>
            <a:r>
              <a:rPr lang="en"/>
              <a:t>prediction</a:t>
            </a:r>
            <a:r>
              <a:rPr lang="en"/>
              <a:t>, economic </a:t>
            </a:r>
            <a:r>
              <a:rPr lang="en"/>
              <a:t>forecasting</a:t>
            </a:r>
            <a:r>
              <a:rPr lang="en"/>
              <a:t>, and computer vision</a:t>
            </a:r>
            <a:endParaRPr/>
          </a:p>
          <a:p>
            <a:pPr indent="-298450" lvl="0" marL="457200" rtl="0" algn="l">
              <a:spcBef>
                <a:spcPts val="0"/>
              </a:spcBef>
              <a:spcAft>
                <a:spcPts val="0"/>
              </a:spcAft>
              <a:buSzPts val="1100"/>
              <a:buAutoNum type="arabicPeriod"/>
            </a:pPr>
            <a:r>
              <a:rPr lang="en"/>
              <a:t>data daluge-huge amount of data being generated every hour and there is a persiting need to process it at a higher speed.  </a:t>
            </a:r>
            <a:endParaRPr/>
          </a:p>
          <a:p>
            <a:pPr indent="-298450" lvl="0" marL="457200" rtl="0" algn="l">
              <a:spcBef>
                <a:spcPts val="0"/>
              </a:spcBef>
              <a:spcAft>
                <a:spcPts val="0"/>
              </a:spcAft>
              <a:buSzPts val="1100"/>
              <a:buAutoNum type="arabicPeriod"/>
            </a:pPr>
            <a:r>
              <a:rPr lang="en"/>
              <a:t>We need better faster hardware to process this data.  For this project we design a prototype an fpga cluster that is capable of high performance computing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66aa64cc5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66aa64cc5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66d6ca935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66d6ca935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37050341c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37050341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38180210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8180210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 Ends</a:t>
            </a:r>
            <a:endParaRPr/>
          </a:p>
          <a:p>
            <a:pPr indent="0" lvl="0" marL="0" rtl="0" algn="l">
              <a:spcBef>
                <a:spcPts val="0"/>
              </a:spcBef>
              <a:spcAft>
                <a:spcPts val="0"/>
              </a:spcAft>
              <a:buNone/>
            </a:pPr>
            <a:r>
              <a:rPr lang="en"/>
              <a:t>CPU only (sequential)</a:t>
            </a:r>
            <a:endParaRPr/>
          </a:p>
          <a:p>
            <a:pPr indent="0" lvl="0" marL="0" rtl="0" algn="l">
              <a:spcBef>
                <a:spcPts val="0"/>
              </a:spcBef>
              <a:spcAft>
                <a:spcPts val="0"/>
              </a:spcAft>
              <a:buNone/>
            </a:pPr>
            <a:r>
              <a:rPr lang="en"/>
              <a:t>Simulation counter -&gt; execution time</a:t>
            </a:r>
            <a:endParaRPr/>
          </a:p>
          <a:p>
            <a:pPr indent="0" lvl="0" marL="0" rtl="0" algn="l">
              <a:spcBef>
                <a:spcPts val="0"/>
              </a:spcBef>
              <a:spcAft>
                <a:spcPts val="0"/>
              </a:spcAft>
              <a:buNone/>
            </a:pPr>
            <a:r>
              <a:rPr lang="en"/>
              <a:t>Make graph</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376622fce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76622fce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starts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366aa64cc5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66aa64cc5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the maniel</a:t>
            </a:r>
            <a:endParaRPr/>
          </a:p>
          <a:p>
            <a:pPr indent="0" lvl="0" marL="0" rtl="0" algn="l">
              <a:spcBef>
                <a:spcPts val="0"/>
              </a:spcBef>
              <a:spcAft>
                <a:spcPts val="0"/>
              </a:spcAft>
              <a:buNone/>
            </a:pPr>
            <a:r>
              <a:rPr lang="en"/>
              <a:t>Utilize a different board that supports accessing RAM from FPGA directly or has more FPGA resources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38180210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8180210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366d6ca935_1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66d6ca935_1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systolic array</a:t>
            </a:r>
            <a:endParaRPr/>
          </a:p>
          <a:p>
            <a:pPr indent="0" lvl="0" marL="0" rtl="0" algn="l">
              <a:spcBef>
                <a:spcPts val="0"/>
              </a:spcBef>
              <a:spcAft>
                <a:spcPts val="0"/>
              </a:spcAft>
              <a:buNone/>
            </a:pPr>
            <a:r>
              <a:rPr lang="en"/>
              <a:t>created cluster prototype</a:t>
            </a:r>
            <a:endParaRPr/>
          </a:p>
          <a:p>
            <a:pPr indent="0" lvl="0" marL="0" rtl="0" algn="l">
              <a:spcBef>
                <a:spcPts val="0"/>
              </a:spcBef>
              <a:spcAft>
                <a:spcPts val="0"/>
              </a:spcAft>
              <a:buNone/>
            </a:pPr>
            <a:r>
              <a:rPr lang="en"/>
              <a:t>parallelized knn</a:t>
            </a:r>
            <a:endParaRPr/>
          </a:p>
          <a:p>
            <a:pPr indent="0" lvl="0" marL="0" rtl="0" algn="l">
              <a:spcBef>
                <a:spcPts val="0"/>
              </a:spcBef>
              <a:spcAft>
                <a:spcPts val="0"/>
              </a:spcAft>
              <a:buNone/>
            </a:pPr>
            <a:r>
              <a:rPr lang="en"/>
              <a:t>socket things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76622fce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76622fce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Probably a better place to put this pic if we include it at 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using PCi will be faster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366d6ca935_1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66d6ca935_1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36f080aa4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6f080aa4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AutoNum type="arabicPeriod"/>
            </a:pPr>
            <a:r>
              <a:rPr lang="en" sz="1200">
                <a:solidFill>
                  <a:schemeClr val="dk1"/>
                </a:solidFill>
              </a:rPr>
              <a:t>FPGA cluster shall be a prototype that can be further used to accelerate multiple different algorithms in the future.</a:t>
            </a:r>
            <a:endParaRPr sz="1200">
              <a:solidFill>
                <a:schemeClr val="dk1"/>
              </a:solidFill>
              <a:highlight>
                <a:srgbClr val="FF0000"/>
              </a:highlight>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366aa64cc5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66aa64cc5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give cancer detection application</a:t>
            </a:r>
            <a:endParaRPr/>
          </a:p>
          <a:p>
            <a:pPr indent="-298450" lvl="0" marL="457200" rtl="0" algn="l">
              <a:spcBef>
                <a:spcPts val="0"/>
              </a:spcBef>
              <a:spcAft>
                <a:spcPts val="0"/>
              </a:spcAft>
              <a:buSzPts val="1100"/>
              <a:buAutoNum type="arabicPeriod"/>
            </a:pPr>
            <a:r>
              <a:rPr lang="en"/>
              <a:t>Test vector, train vectors k=8 6 red, 2 blue</a:t>
            </a:r>
            <a:endParaRPr/>
          </a:p>
          <a:p>
            <a:pPr indent="-298450" lvl="0" marL="457200" rtl="0" algn="l">
              <a:spcBef>
                <a:spcPts val="0"/>
              </a:spcBef>
              <a:spcAft>
                <a:spcPts val="0"/>
              </a:spcAft>
              <a:buSzPts val="1100"/>
              <a:buAutoNum type="arabicPeriod"/>
            </a:pPr>
            <a:r>
              <a:rPr lang="en"/>
              <a:t>ighly parallelizable which I’ll explain later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66aa64cc5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66aa64cc5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Parallel computing is essential with </a:t>
            </a:r>
            <a:endParaRPr/>
          </a:p>
          <a:p>
            <a:pPr indent="-298450" lvl="0" marL="457200" rtl="0" algn="l">
              <a:spcBef>
                <a:spcPts val="0"/>
              </a:spcBef>
              <a:spcAft>
                <a:spcPts val="0"/>
              </a:spcAft>
              <a:buSzPts val="1100"/>
              <a:buAutoNum type="arabicPeriod"/>
            </a:pPr>
            <a:r>
              <a:rPr lang="en"/>
              <a:t>Sequential is doing one problem at a time</a:t>
            </a:r>
            <a:endParaRPr/>
          </a:p>
          <a:p>
            <a:pPr indent="-298450" lvl="0" marL="457200" rtl="0" algn="l">
              <a:spcBef>
                <a:spcPts val="0"/>
              </a:spcBef>
              <a:spcAft>
                <a:spcPts val="0"/>
              </a:spcAft>
              <a:buSzPts val="1100"/>
              <a:buAutoNum type="arabicPeriod"/>
            </a:pPr>
            <a:r>
              <a:rPr lang="en"/>
              <a:t>Parallel is doing multiple problems at a time</a:t>
            </a:r>
            <a:endParaRPr/>
          </a:p>
          <a:p>
            <a:pPr indent="-298450" lvl="0" marL="457200" rtl="0" algn="l">
              <a:spcBef>
                <a:spcPts val="0"/>
              </a:spcBef>
              <a:spcAft>
                <a:spcPts val="0"/>
              </a:spcAft>
              <a:buSzPts val="1100"/>
              <a:buAutoNum type="arabicPeriod"/>
            </a:pPr>
            <a:r>
              <a:rPr lang="en"/>
              <a:t>Problems can be done in parallel if they </a:t>
            </a:r>
            <a:r>
              <a:rPr lang="en"/>
              <a:t>don't</a:t>
            </a:r>
            <a:r>
              <a:rPr lang="en"/>
              <a:t> need to wait for a previous problem to be done to get a correct result. This is called a data dependency.</a:t>
            </a:r>
            <a:endParaRPr/>
          </a:p>
          <a:p>
            <a:pPr indent="-298450" lvl="0" marL="457200" rtl="0" algn="l">
              <a:spcBef>
                <a:spcPts val="0"/>
              </a:spcBef>
              <a:spcAft>
                <a:spcPts val="0"/>
              </a:spcAft>
              <a:buSzPts val="1100"/>
              <a:buAutoNum type="arabicPeriod"/>
            </a:pPr>
            <a:r>
              <a:rPr lang="en"/>
              <a:t>Parallel computations can be done by mult core processors, GPUs, or in our case using a cluster of FPGAs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376622fc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76622fc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Each of these block are programmable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Use HDL(hardware descriptive language) to describe the circuit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CPU decides which instruction to use, then sends inputs to alu and correct hardware inside</a:t>
            </a:r>
            <a:endParaRPr>
              <a:solidFill>
                <a:schemeClr val="dk1"/>
              </a:solidFill>
            </a:endParaRPr>
          </a:p>
          <a:p>
            <a:pPr indent="-298450" lvl="0" marL="457200" rtl="0" algn="l">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366d6ca9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66d6ca9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One of the major components of our project</a:t>
            </a:r>
            <a:endParaRPr/>
          </a:p>
          <a:p>
            <a:pPr indent="-298450" lvl="0" marL="457200" rtl="0" algn="l">
              <a:spcBef>
                <a:spcPts val="0"/>
              </a:spcBef>
              <a:spcAft>
                <a:spcPts val="0"/>
              </a:spcAft>
              <a:buSzPts val="1100"/>
              <a:buAutoNum type="arabicPeriod"/>
            </a:pPr>
            <a:r>
              <a:rPr lang="en"/>
              <a:t>ARM processor that controls dataflow throughout the Zybo</a:t>
            </a:r>
            <a:endParaRPr/>
          </a:p>
          <a:p>
            <a:pPr indent="-298450" lvl="0" marL="457200" rtl="0" algn="l">
              <a:spcBef>
                <a:spcPts val="0"/>
              </a:spcBef>
              <a:spcAft>
                <a:spcPts val="0"/>
              </a:spcAft>
              <a:buSzPts val="1100"/>
              <a:buAutoNum type="arabicPeriod"/>
            </a:pPr>
            <a:r>
              <a:rPr lang="en"/>
              <a:t>FPGA to do the arithmatic</a:t>
            </a:r>
            <a:endParaRPr/>
          </a:p>
          <a:p>
            <a:pPr indent="-298450" lvl="0" marL="457200" rtl="0" algn="l">
              <a:spcBef>
                <a:spcPts val="0"/>
              </a:spcBef>
              <a:spcAft>
                <a:spcPts val="0"/>
              </a:spcAft>
              <a:buSzPts val="1100"/>
              <a:buAutoNum type="arabicPeriod"/>
            </a:pPr>
            <a:r>
              <a:rPr lang="en"/>
              <a:t>DRAM for buffers between PC and FPGA</a:t>
            </a:r>
            <a:endParaRPr/>
          </a:p>
          <a:p>
            <a:pPr indent="-298450" lvl="0" marL="457200" rtl="0" algn="l">
              <a:spcBef>
                <a:spcPts val="0"/>
              </a:spcBef>
              <a:spcAft>
                <a:spcPts val="0"/>
              </a:spcAft>
              <a:buSzPts val="1100"/>
              <a:buAutoNum type="arabicPeriod"/>
            </a:pPr>
            <a:r>
              <a:rPr lang="en"/>
              <a:t>Ethernet port to send data between PC and Zybo</a:t>
            </a:r>
            <a:endParaRPr/>
          </a:p>
          <a:p>
            <a:pPr indent="-298450" lvl="0" marL="457200" rtl="0" algn="l">
              <a:spcBef>
                <a:spcPts val="0"/>
              </a:spcBef>
              <a:spcAft>
                <a:spcPts val="0"/>
              </a:spcAft>
              <a:buSzPts val="1100"/>
              <a:buAutoNum type="arabicPeriod"/>
            </a:pPr>
            <a:r>
              <a:rPr lang="en">
                <a:solidFill>
                  <a:schemeClr val="dk1"/>
                </a:solidFill>
              </a:rPr>
              <a:t>MENTION ITS A XILINX FPGA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38320a740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8320a74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figure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38318320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8318320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Ahmdals Law </a:t>
            </a:r>
            <a:r>
              <a:rPr lang="en" sz="1050">
                <a:solidFill>
                  <a:srgbClr val="222222"/>
                </a:solidFill>
                <a:highlight>
                  <a:srgbClr val="FFFFFF"/>
                </a:highlight>
              </a:rPr>
              <a:t>gives the theoretical speedup of the execution of a task that is a fixed workload.  </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eriod"/>
            </a:pPr>
            <a:r>
              <a:rPr lang="en" sz="1050">
                <a:solidFill>
                  <a:srgbClr val="222222"/>
                </a:solidFill>
                <a:highlight>
                  <a:srgbClr val="FFFFFF"/>
                </a:highlight>
              </a:rPr>
              <a:t>N is the number of Zybos</a:t>
            </a:r>
            <a:endParaRPr sz="1050">
              <a:solidFill>
                <a:srgbClr val="222222"/>
              </a:solidFill>
              <a:highlight>
                <a:srgbClr val="FFFFFF"/>
              </a:highlight>
            </a:endParaRPr>
          </a:p>
          <a:p>
            <a:pPr indent="-295275" lvl="0" marL="457200" rtl="0" algn="l">
              <a:spcBef>
                <a:spcPts val="0"/>
              </a:spcBef>
              <a:spcAft>
                <a:spcPts val="0"/>
              </a:spcAft>
              <a:buClr>
                <a:srgbClr val="222222"/>
              </a:buClr>
              <a:buSzPts val="1050"/>
              <a:buAutoNum type="arabicPeriod"/>
            </a:pPr>
            <a:r>
              <a:rPr lang="en" sz="1050">
                <a:solidFill>
                  <a:srgbClr val="222222"/>
                </a:solidFill>
                <a:highlight>
                  <a:srgbClr val="FFFFFF"/>
                </a:highlight>
              </a:rPr>
              <a:t>P is the portion of time it takes to do the distance formula</a:t>
            </a:r>
            <a:endParaRPr sz="1050">
              <a:solidFill>
                <a:srgbClr val="222222"/>
              </a:solidFill>
              <a:highlight>
                <a:srgbClr val="FFFFFF"/>
              </a:highlight>
            </a:endParaRPr>
          </a:p>
          <a:p>
            <a:pPr indent="-298450" lvl="0" marL="457200" rtl="0" algn="l">
              <a:spcBef>
                <a:spcPts val="0"/>
              </a:spcBef>
              <a:spcAft>
                <a:spcPts val="0"/>
              </a:spcAft>
              <a:buSzPts val="1100"/>
              <a:buAutoNum type="arabicPeriod"/>
            </a:pPr>
            <a:r>
              <a:rPr lang="en"/>
              <a:t>As N goes to infinity the speedup increases but by less. </a:t>
            </a:r>
            <a:endParaRPr/>
          </a:p>
          <a:p>
            <a:pPr indent="-298450" lvl="0" marL="457200" rtl="0" algn="l">
              <a:spcBef>
                <a:spcPts val="0"/>
              </a:spcBef>
              <a:spcAft>
                <a:spcPts val="0"/>
              </a:spcAft>
              <a:buSzPts val="1100"/>
              <a:buAutoNum type="arabicPeriod"/>
            </a:pPr>
            <a:r>
              <a:rPr lang="en"/>
              <a:t>Dan will now walk use through the steps the cluster takes to obtain the kth nearest neighbors </a:t>
            </a:r>
            <a:endParaRPr/>
          </a:p>
          <a:p>
            <a:pPr indent="-298450" lvl="0" marL="457200" rtl="0" algn="l">
              <a:spcBef>
                <a:spcPts val="0"/>
              </a:spcBef>
              <a:spcAft>
                <a:spcPts val="0"/>
              </a:spcAft>
              <a:buSzPts val="1100"/>
              <a:buAutoNum type="arabicPeriod"/>
            </a:pPr>
            <a:r>
              <a:rPr lang="en"/>
              <a:t>When designing parallelized systems this needs to be taken in consideration because of the diminishing returns.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96525" y="817291"/>
            <a:ext cx="7729200" cy="20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p:nvPr/>
        </p:nvSpPr>
        <p:spPr>
          <a:xfrm>
            <a:off x="0" y="22299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3" name="Shape 663"/>
        <p:cNvGrpSpPr/>
        <p:nvPr/>
      </p:nvGrpSpPr>
      <p:grpSpPr>
        <a:xfrm>
          <a:off x="0" y="0"/>
          <a:ext cx="0" cy="0"/>
          <a:chOff x="0" y="0"/>
          <a:chExt cx="0" cy="0"/>
        </a:xfrm>
      </p:grpSpPr>
      <p:sp>
        <p:nvSpPr>
          <p:cNvPr id="664" name="Google Shape;664;p11"/>
          <p:cNvSpPr/>
          <p:nvPr/>
        </p:nvSpPr>
        <p:spPr>
          <a:xfrm>
            <a:off x="-25" y="4329000"/>
            <a:ext cx="9144000" cy="814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txBox="1"/>
          <p:nvPr>
            <p:ph idx="1" type="body"/>
          </p:nvPr>
        </p:nvSpPr>
        <p:spPr>
          <a:xfrm>
            <a:off x="553650" y="4496202"/>
            <a:ext cx="80367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666" name="Google Shape;666;p1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7" name="Shape 667"/>
        <p:cNvGrpSpPr/>
        <p:nvPr/>
      </p:nvGrpSpPr>
      <p:grpSpPr>
        <a:xfrm>
          <a:off x="0" y="0"/>
          <a:ext cx="0" cy="0"/>
          <a:chOff x="0" y="0"/>
          <a:chExt cx="0" cy="0"/>
        </a:xfrm>
      </p:grpSpPr>
      <p:sp>
        <p:nvSpPr>
          <p:cNvPr id="668" name="Google Shape;668;p1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graphs">
  <p:cSld name="BLANK_2">
    <p:spTree>
      <p:nvGrpSpPr>
        <p:cNvPr id="669" name="Shape 669"/>
        <p:cNvGrpSpPr/>
        <p:nvPr/>
      </p:nvGrpSpPr>
      <p:grpSpPr>
        <a:xfrm>
          <a:off x="0" y="0"/>
          <a:ext cx="0" cy="0"/>
          <a:chOff x="0" y="0"/>
          <a:chExt cx="0" cy="0"/>
        </a:xfrm>
      </p:grpSpPr>
      <p:sp>
        <p:nvSpPr>
          <p:cNvPr id="670" name="Google Shape;670;p1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71" name="Google Shape;671;p13"/>
          <p:cNvGrpSpPr/>
          <p:nvPr/>
        </p:nvGrpSpPr>
        <p:grpSpPr>
          <a:xfrm>
            <a:off x="28550" y="3850565"/>
            <a:ext cx="9094048" cy="1293104"/>
            <a:chOff x="28544" y="3514688"/>
            <a:chExt cx="9094048" cy="1628800"/>
          </a:xfrm>
        </p:grpSpPr>
        <p:sp>
          <p:nvSpPr>
            <p:cNvPr id="672" name="Google Shape;672;p1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13"/>
          <p:cNvGrpSpPr/>
          <p:nvPr/>
        </p:nvGrpSpPr>
        <p:grpSpPr>
          <a:xfrm>
            <a:off x="28550" y="4360998"/>
            <a:ext cx="9094048" cy="782671"/>
            <a:chOff x="28544" y="4157632"/>
            <a:chExt cx="9094048" cy="985856"/>
          </a:xfrm>
        </p:grpSpPr>
        <p:sp>
          <p:nvSpPr>
            <p:cNvPr id="706" name="Google Shape;706;p1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13"/>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frame">
  <p:cSld name="BLANK_1">
    <p:spTree>
      <p:nvGrpSpPr>
        <p:cNvPr id="773" name="Shape 773"/>
        <p:cNvGrpSpPr/>
        <p:nvPr/>
      </p:nvGrpSpPr>
      <p:grpSpPr>
        <a:xfrm>
          <a:off x="0" y="0"/>
          <a:ext cx="0" cy="0"/>
          <a:chOff x="0" y="0"/>
          <a:chExt cx="0" cy="0"/>
        </a:xfrm>
      </p:grpSpPr>
      <p:sp>
        <p:nvSpPr>
          <p:cNvPr id="774" name="Google Shape;774;p14"/>
          <p:cNvSpPr/>
          <p:nvPr/>
        </p:nvSpPr>
        <p:spPr>
          <a:xfrm>
            <a:off x="-175" y="0"/>
            <a:ext cx="9144000" cy="5143500"/>
          </a:xfrm>
          <a:prstGeom prst="frame">
            <a:avLst>
              <a:gd fmla="val 5397" name="adj1"/>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776" name="Shape 776"/>
        <p:cNvGrpSpPr/>
        <p:nvPr/>
      </p:nvGrpSpPr>
      <p:grpSpPr>
        <a:xfrm>
          <a:off x="0" y="0"/>
          <a:ext cx="0" cy="0"/>
          <a:chOff x="0" y="0"/>
          <a:chExt cx="0" cy="0"/>
        </a:xfrm>
      </p:grpSpPr>
      <p:cxnSp>
        <p:nvCxnSpPr>
          <p:cNvPr id="777" name="Google Shape;777;p15"/>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778" name="Google Shape;778;p15"/>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779" name="Google Shape;779;p15"/>
          <p:cNvGrpSpPr/>
          <p:nvPr/>
        </p:nvGrpSpPr>
        <p:grpSpPr>
          <a:xfrm>
            <a:off x="1004144" y="1022025"/>
            <a:ext cx="7136668" cy="152400"/>
            <a:chOff x="1346429" y="1011300"/>
            <a:chExt cx="6452100" cy="152400"/>
          </a:xfrm>
        </p:grpSpPr>
        <p:cxnSp>
          <p:nvCxnSpPr>
            <p:cNvPr id="780" name="Google Shape;780;p1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81" name="Google Shape;781;p1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782" name="Google Shape;782;p15"/>
          <p:cNvGrpSpPr/>
          <p:nvPr/>
        </p:nvGrpSpPr>
        <p:grpSpPr>
          <a:xfrm>
            <a:off x="1004151" y="3969100"/>
            <a:ext cx="7136668" cy="152400"/>
            <a:chOff x="1346435" y="3969088"/>
            <a:chExt cx="6452100" cy="152400"/>
          </a:xfrm>
        </p:grpSpPr>
        <p:cxnSp>
          <p:nvCxnSpPr>
            <p:cNvPr id="783" name="Google Shape;783;p1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84" name="Google Shape;784;p1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785" name="Google Shape;785;p1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786" name="Google Shape;786;p15"/>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787" name="Google Shape;78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465573"/>
        </a:solidFill>
      </p:bgPr>
    </p:bg>
    <p:spTree>
      <p:nvGrpSpPr>
        <p:cNvPr id="114" name="Shape 114"/>
        <p:cNvGrpSpPr/>
        <p:nvPr/>
      </p:nvGrpSpPr>
      <p:grpSpPr>
        <a:xfrm>
          <a:off x="0" y="0"/>
          <a:ext cx="0" cy="0"/>
          <a:chOff x="0" y="0"/>
          <a:chExt cx="0" cy="0"/>
        </a:xfrm>
      </p:grpSpPr>
      <p:sp>
        <p:nvSpPr>
          <p:cNvPr id="115" name="Google Shape;115;p3"/>
          <p:cNvSpPr txBox="1"/>
          <p:nvPr>
            <p:ph type="ctrTitle"/>
          </p:nvPr>
        </p:nvSpPr>
        <p:spPr>
          <a:xfrm>
            <a:off x="448270" y="6689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6" name="Google Shape;116;p3"/>
          <p:cNvSpPr txBox="1"/>
          <p:nvPr>
            <p:ph idx="1" type="subTitle"/>
          </p:nvPr>
        </p:nvSpPr>
        <p:spPr>
          <a:xfrm>
            <a:off x="448270" y="1585135"/>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9" name="Shape 219"/>
        <p:cNvGrpSpPr/>
        <p:nvPr/>
      </p:nvGrpSpPr>
      <p:grpSpPr>
        <a:xfrm>
          <a:off x="0" y="0"/>
          <a:ext cx="0" cy="0"/>
          <a:chOff x="0" y="0"/>
          <a:chExt cx="0" cy="0"/>
        </a:xfrm>
      </p:grpSpPr>
      <p:sp>
        <p:nvSpPr>
          <p:cNvPr id="220" name="Google Shape;220;p4"/>
          <p:cNvSpPr/>
          <p:nvPr/>
        </p:nvSpPr>
        <p:spPr>
          <a:xfrm flipH="1" rot="10800000">
            <a:off x="-25" y="1079400"/>
            <a:ext cx="9144000" cy="40641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txBox="1"/>
          <p:nvPr>
            <p:ph idx="1" type="body"/>
          </p:nvPr>
        </p:nvSpPr>
        <p:spPr>
          <a:xfrm>
            <a:off x="1669850" y="1857000"/>
            <a:ext cx="5804400" cy="2741700"/>
          </a:xfrm>
          <a:prstGeom prst="rect">
            <a:avLst/>
          </a:prstGeom>
        </p:spPr>
        <p:txBody>
          <a:bodyPr anchorCtr="0" anchor="t" bIns="91425" lIns="91425" spcFirstLastPara="1" rIns="91425" wrap="square" tIns="91425">
            <a:noAutofit/>
          </a:bodyPr>
          <a:lstStyle>
            <a:lvl1pPr indent="-419100" lvl="0" marL="457200" rtl="0" algn="ctr">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indent="-419100" lvl="1" marL="914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indent="-419100" lvl="2" marL="1371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indent="-419100" lvl="3" marL="18288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indent="-419100" lvl="4" marL="22860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indent="-419100" lvl="5" marL="27432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indent="-419100" lvl="6" marL="3200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indent="-419100" lvl="7" marL="3657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indent="-419100" lvl="8" marL="41148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p:txBody>
      </p:sp>
      <p:sp>
        <p:nvSpPr>
          <p:cNvPr id="222" name="Google Shape;222;p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4"/>
          <p:cNvSpPr/>
          <p:nvPr/>
        </p:nvSpPr>
        <p:spPr>
          <a:xfrm>
            <a:off x="0" y="4011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4" name="Shape 224"/>
        <p:cNvGrpSpPr/>
        <p:nvPr/>
      </p:nvGrpSpPr>
      <p:grpSpPr>
        <a:xfrm>
          <a:off x="0" y="0"/>
          <a:ext cx="0" cy="0"/>
          <a:chOff x="0" y="0"/>
          <a:chExt cx="0" cy="0"/>
        </a:xfrm>
      </p:grpSpPr>
      <p:sp>
        <p:nvSpPr>
          <p:cNvPr id="225" name="Google Shape;225;p5"/>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27" name="Google Shape;227;p5"/>
          <p:cNvGrpSpPr/>
          <p:nvPr/>
        </p:nvGrpSpPr>
        <p:grpSpPr>
          <a:xfrm>
            <a:off x="28550" y="3850565"/>
            <a:ext cx="9094048" cy="1293104"/>
            <a:chOff x="28544" y="3514688"/>
            <a:chExt cx="9094048" cy="1628800"/>
          </a:xfrm>
        </p:grpSpPr>
        <p:sp>
          <p:nvSpPr>
            <p:cNvPr id="228" name="Google Shape;228;p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5"/>
          <p:cNvGrpSpPr/>
          <p:nvPr/>
        </p:nvGrpSpPr>
        <p:grpSpPr>
          <a:xfrm>
            <a:off x="28550" y="4360998"/>
            <a:ext cx="9094048" cy="782671"/>
            <a:chOff x="28544" y="4157632"/>
            <a:chExt cx="9094048" cy="985856"/>
          </a:xfrm>
        </p:grpSpPr>
        <p:sp>
          <p:nvSpPr>
            <p:cNvPr id="262" name="Google Shape;262;p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5"/>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30" name="Google Shape;330;p5"/>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solidFill>
                  <a:schemeClr val="lt1"/>
                </a:solidFill>
              </a:defRPr>
            </a:lvl1pPr>
            <a:lvl2pPr indent="-381000" lvl="1" marL="914400">
              <a:spcBef>
                <a:spcPts val="0"/>
              </a:spcBef>
              <a:spcAft>
                <a:spcPts val="0"/>
              </a:spcAft>
              <a:buSzPts val="2400"/>
              <a:buChar char="-"/>
              <a:defRPr>
                <a:solidFill>
                  <a:schemeClr val="lt1"/>
                </a:solidFill>
              </a:defRPr>
            </a:lvl2pPr>
            <a:lvl3pPr indent="-381000" lvl="2" marL="1371600">
              <a:spcBef>
                <a:spcPts val="0"/>
              </a:spcBef>
              <a:spcAft>
                <a:spcPts val="0"/>
              </a:spcAft>
              <a:buSzPts val="2400"/>
              <a:buChar char="-"/>
              <a:defRPr>
                <a:solidFill>
                  <a:schemeClr val="lt1"/>
                </a:solidFill>
              </a:defRPr>
            </a:lvl3pPr>
            <a:lvl4pPr indent="-381000" lvl="3" marL="1828800">
              <a:spcBef>
                <a:spcPts val="0"/>
              </a:spcBef>
              <a:spcAft>
                <a:spcPts val="0"/>
              </a:spcAft>
              <a:buSzPts val="2400"/>
              <a:buChar char="-"/>
              <a:defRPr>
                <a:solidFill>
                  <a:schemeClr val="lt1"/>
                </a:solidFill>
              </a:defRPr>
            </a:lvl4pPr>
            <a:lvl5pPr indent="-381000" lvl="4" marL="2286000">
              <a:spcBef>
                <a:spcPts val="0"/>
              </a:spcBef>
              <a:spcAft>
                <a:spcPts val="0"/>
              </a:spcAft>
              <a:buSzPts val="2400"/>
              <a:buChar char="-"/>
              <a:defRPr>
                <a:solidFill>
                  <a:schemeClr val="lt1"/>
                </a:solidFill>
              </a:defRPr>
            </a:lvl5pPr>
            <a:lvl6pPr indent="-381000" lvl="5" marL="2743200">
              <a:spcBef>
                <a:spcPts val="0"/>
              </a:spcBef>
              <a:spcAft>
                <a:spcPts val="0"/>
              </a:spcAft>
              <a:buSzPts val="2400"/>
              <a:buChar char="-"/>
              <a:defRPr>
                <a:solidFill>
                  <a:schemeClr val="lt1"/>
                </a:solidFill>
              </a:defRPr>
            </a:lvl6pPr>
            <a:lvl7pPr indent="-381000" lvl="6" marL="3200400">
              <a:spcBef>
                <a:spcPts val="0"/>
              </a:spcBef>
              <a:spcAft>
                <a:spcPts val="0"/>
              </a:spcAft>
              <a:buSzPts val="2400"/>
              <a:buChar char="●"/>
              <a:defRPr>
                <a:solidFill>
                  <a:schemeClr val="lt1"/>
                </a:solidFill>
              </a:defRPr>
            </a:lvl7pPr>
            <a:lvl8pPr indent="-381000" lvl="7" marL="3657600">
              <a:spcBef>
                <a:spcPts val="0"/>
              </a:spcBef>
              <a:spcAft>
                <a:spcPts val="0"/>
              </a:spcAft>
              <a:buSzPts val="2400"/>
              <a:buChar char="○"/>
              <a:defRPr>
                <a:solidFill>
                  <a:schemeClr val="lt1"/>
                </a:solidFill>
              </a:defRPr>
            </a:lvl8pPr>
            <a:lvl9pPr indent="-381000" lvl="8" marL="411480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331" name="Shape 331"/>
        <p:cNvGrpSpPr/>
        <p:nvPr/>
      </p:nvGrpSpPr>
      <p:grpSpPr>
        <a:xfrm>
          <a:off x="0" y="0"/>
          <a:ext cx="0" cy="0"/>
          <a:chOff x="0" y="0"/>
          <a:chExt cx="0" cy="0"/>
        </a:xfrm>
      </p:grpSpPr>
      <p:sp>
        <p:nvSpPr>
          <p:cNvPr id="332" name="Google Shape;332;p6"/>
          <p:cNvSpPr/>
          <p:nvPr/>
        </p:nvSpPr>
        <p:spPr>
          <a:xfrm>
            <a:off x="4985150" y="150"/>
            <a:ext cx="4158900" cy="5143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34" name="Google Shape;334;p6"/>
          <p:cNvSpPr txBox="1"/>
          <p:nvPr>
            <p:ph type="title"/>
          </p:nvPr>
        </p:nvSpPr>
        <p:spPr>
          <a:xfrm>
            <a:off x="452724" y="620920"/>
            <a:ext cx="3985200" cy="85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335" name="Google Shape;335;p6"/>
          <p:cNvSpPr txBox="1"/>
          <p:nvPr>
            <p:ph idx="1" type="body"/>
          </p:nvPr>
        </p:nvSpPr>
        <p:spPr>
          <a:xfrm>
            <a:off x="452727" y="1412678"/>
            <a:ext cx="3985200" cy="3098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solidFill>
                  <a:schemeClr val="lt1"/>
                </a:solidFill>
              </a:defRPr>
            </a:lvl1pPr>
            <a:lvl2pPr indent="-381000" lvl="1" marL="914400" rtl="0">
              <a:spcBef>
                <a:spcPts val="0"/>
              </a:spcBef>
              <a:spcAft>
                <a:spcPts val="0"/>
              </a:spcAft>
              <a:buSzPts val="2400"/>
              <a:buChar char="-"/>
              <a:defRPr>
                <a:solidFill>
                  <a:schemeClr val="lt1"/>
                </a:solidFill>
              </a:defRPr>
            </a:lvl2pPr>
            <a:lvl3pPr indent="-381000" lvl="2" marL="1371600" rtl="0">
              <a:spcBef>
                <a:spcPts val="0"/>
              </a:spcBef>
              <a:spcAft>
                <a:spcPts val="0"/>
              </a:spcAft>
              <a:buSzPts val="2400"/>
              <a:buChar char="-"/>
              <a:defRPr>
                <a:solidFill>
                  <a:schemeClr val="lt1"/>
                </a:solidFill>
              </a:defRPr>
            </a:lvl3pPr>
            <a:lvl4pPr indent="-381000" lvl="3" marL="1828800" rtl="0">
              <a:spcBef>
                <a:spcPts val="0"/>
              </a:spcBef>
              <a:spcAft>
                <a:spcPts val="0"/>
              </a:spcAft>
              <a:buSzPts val="2400"/>
              <a:buChar char="-"/>
              <a:defRPr>
                <a:solidFill>
                  <a:schemeClr val="lt1"/>
                </a:solidFill>
              </a:defRPr>
            </a:lvl4pPr>
            <a:lvl5pPr indent="-381000" lvl="4" marL="2286000" rtl="0">
              <a:spcBef>
                <a:spcPts val="0"/>
              </a:spcBef>
              <a:spcAft>
                <a:spcPts val="0"/>
              </a:spcAft>
              <a:buSzPts val="2400"/>
              <a:buChar char="-"/>
              <a:defRPr>
                <a:solidFill>
                  <a:schemeClr val="lt1"/>
                </a:solidFill>
              </a:defRPr>
            </a:lvl5pPr>
            <a:lvl6pPr indent="-381000" lvl="5" marL="2743200" rtl="0">
              <a:spcBef>
                <a:spcPts val="0"/>
              </a:spcBef>
              <a:spcAft>
                <a:spcPts val="0"/>
              </a:spcAft>
              <a:buSzPts val="2400"/>
              <a:buChar char="-"/>
              <a:defRPr>
                <a:solidFill>
                  <a:schemeClr val="lt1"/>
                </a:solidFill>
              </a:defRPr>
            </a:lvl6pPr>
            <a:lvl7pPr indent="-381000" lvl="6" marL="3200400" rtl="0">
              <a:spcBef>
                <a:spcPts val="0"/>
              </a:spcBef>
              <a:spcAft>
                <a:spcPts val="0"/>
              </a:spcAft>
              <a:buSzPts val="2400"/>
              <a:buChar char="●"/>
              <a:defRPr>
                <a:solidFill>
                  <a:schemeClr val="lt1"/>
                </a:solidFill>
              </a:defRPr>
            </a:lvl7pPr>
            <a:lvl8pPr indent="-381000" lvl="7" marL="3657600" rtl="0">
              <a:spcBef>
                <a:spcPts val="0"/>
              </a:spcBef>
              <a:spcAft>
                <a:spcPts val="0"/>
              </a:spcAft>
              <a:buSzPts val="2400"/>
              <a:buChar char="○"/>
              <a:defRPr>
                <a:solidFill>
                  <a:schemeClr val="lt1"/>
                </a:solidFill>
              </a:defRPr>
            </a:lvl8pPr>
            <a:lvl9pPr indent="-381000" lvl="8" marL="4114800" rtl="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6" name="Shape 336"/>
        <p:cNvGrpSpPr/>
        <p:nvPr/>
      </p:nvGrpSpPr>
      <p:grpSpPr>
        <a:xfrm>
          <a:off x="0" y="0"/>
          <a:ext cx="0" cy="0"/>
          <a:chOff x="0" y="0"/>
          <a:chExt cx="0" cy="0"/>
        </a:xfrm>
      </p:grpSpPr>
      <p:sp>
        <p:nvSpPr>
          <p:cNvPr id="337" name="Google Shape;337;p7"/>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7"/>
          <p:cNvGrpSpPr/>
          <p:nvPr/>
        </p:nvGrpSpPr>
        <p:grpSpPr>
          <a:xfrm>
            <a:off x="28550" y="3850565"/>
            <a:ext cx="9094048" cy="1293104"/>
            <a:chOff x="28544" y="3514688"/>
            <a:chExt cx="9094048" cy="1628800"/>
          </a:xfrm>
        </p:grpSpPr>
        <p:sp>
          <p:nvSpPr>
            <p:cNvPr id="339" name="Google Shape;339;p7"/>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7"/>
          <p:cNvGrpSpPr/>
          <p:nvPr/>
        </p:nvGrpSpPr>
        <p:grpSpPr>
          <a:xfrm>
            <a:off x="28550" y="4360998"/>
            <a:ext cx="9094048" cy="782671"/>
            <a:chOff x="28544" y="4157632"/>
            <a:chExt cx="9094048" cy="985856"/>
          </a:xfrm>
        </p:grpSpPr>
        <p:sp>
          <p:nvSpPr>
            <p:cNvPr id="373" name="Google Shape;373;p7"/>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7"/>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1" name="Google Shape;441;p7"/>
          <p:cNvSpPr txBox="1"/>
          <p:nvPr>
            <p:ph idx="1" type="body"/>
          </p:nvPr>
        </p:nvSpPr>
        <p:spPr>
          <a:xfrm>
            <a:off x="739675"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2" name="Google Shape;442;p7"/>
          <p:cNvSpPr txBox="1"/>
          <p:nvPr>
            <p:ph idx="2" type="body"/>
          </p:nvPr>
        </p:nvSpPr>
        <p:spPr>
          <a:xfrm>
            <a:off x="4694997"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3" name="Google Shape;443;p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4" name="Shape 444"/>
        <p:cNvGrpSpPr/>
        <p:nvPr/>
      </p:nvGrpSpPr>
      <p:grpSpPr>
        <a:xfrm>
          <a:off x="0" y="0"/>
          <a:ext cx="0" cy="0"/>
          <a:chOff x="0" y="0"/>
          <a:chExt cx="0" cy="0"/>
        </a:xfrm>
      </p:grpSpPr>
      <p:sp>
        <p:nvSpPr>
          <p:cNvPr id="445" name="Google Shape;445;p8"/>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8"/>
          <p:cNvGrpSpPr/>
          <p:nvPr/>
        </p:nvGrpSpPr>
        <p:grpSpPr>
          <a:xfrm>
            <a:off x="28550" y="3850565"/>
            <a:ext cx="9094048" cy="1293104"/>
            <a:chOff x="28544" y="3514688"/>
            <a:chExt cx="9094048" cy="1628800"/>
          </a:xfrm>
        </p:grpSpPr>
        <p:sp>
          <p:nvSpPr>
            <p:cNvPr id="447" name="Google Shape;447;p8"/>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8"/>
          <p:cNvGrpSpPr/>
          <p:nvPr/>
        </p:nvGrpSpPr>
        <p:grpSpPr>
          <a:xfrm>
            <a:off x="28550" y="4360998"/>
            <a:ext cx="9094048" cy="782671"/>
            <a:chOff x="28544" y="4157632"/>
            <a:chExt cx="9094048" cy="985856"/>
          </a:xfrm>
        </p:grpSpPr>
        <p:sp>
          <p:nvSpPr>
            <p:cNvPr id="481" name="Google Shape;481;p8"/>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8"/>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9" name="Google Shape;549;p8"/>
          <p:cNvSpPr txBox="1"/>
          <p:nvPr>
            <p:ph idx="1" type="body"/>
          </p:nvPr>
        </p:nvSpPr>
        <p:spPr>
          <a:xfrm>
            <a:off x="739675"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0" name="Google Shape;550;p8"/>
          <p:cNvSpPr txBox="1"/>
          <p:nvPr>
            <p:ph idx="2" type="body"/>
          </p:nvPr>
        </p:nvSpPr>
        <p:spPr>
          <a:xfrm>
            <a:off x="3344038"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1" name="Google Shape;551;p8"/>
          <p:cNvSpPr txBox="1"/>
          <p:nvPr>
            <p:ph idx="3" type="body"/>
          </p:nvPr>
        </p:nvSpPr>
        <p:spPr>
          <a:xfrm>
            <a:off x="5948402"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2" name="Google Shape;552;p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3" name="Shape 553"/>
        <p:cNvGrpSpPr/>
        <p:nvPr/>
      </p:nvGrpSpPr>
      <p:grpSpPr>
        <a:xfrm>
          <a:off x="0" y="0"/>
          <a:ext cx="0" cy="0"/>
          <a:chOff x="0" y="0"/>
          <a:chExt cx="0" cy="0"/>
        </a:xfrm>
      </p:grpSpPr>
      <p:sp>
        <p:nvSpPr>
          <p:cNvPr id="554" name="Google Shape;554;p9"/>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9"/>
          <p:cNvGrpSpPr/>
          <p:nvPr/>
        </p:nvGrpSpPr>
        <p:grpSpPr>
          <a:xfrm>
            <a:off x="28550" y="3850565"/>
            <a:ext cx="9094048" cy="1293104"/>
            <a:chOff x="28544" y="3514688"/>
            <a:chExt cx="9094048" cy="1628800"/>
          </a:xfrm>
        </p:grpSpPr>
        <p:sp>
          <p:nvSpPr>
            <p:cNvPr id="556" name="Google Shape;556;p9"/>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9"/>
          <p:cNvGrpSpPr/>
          <p:nvPr/>
        </p:nvGrpSpPr>
        <p:grpSpPr>
          <a:xfrm>
            <a:off x="28550" y="4360998"/>
            <a:ext cx="9094048" cy="782671"/>
            <a:chOff x="28544" y="4157632"/>
            <a:chExt cx="9094048" cy="985856"/>
          </a:xfrm>
        </p:grpSpPr>
        <p:sp>
          <p:nvSpPr>
            <p:cNvPr id="590" name="Google Shape;590;p9"/>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9"/>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8" name="Google Shape;658;p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graph">
  <p:cSld name="TITLE_ONLY_1">
    <p:spTree>
      <p:nvGrpSpPr>
        <p:cNvPr id="659" name="Shape 659"/>
        <p:cNvGrpSpPr/>
        <p:nvPr/>
      </p:nvGrpSpPr>
      <p:grpSpPr>
        <a:xfrm>
          <a:off x="0" y="0"/>
          <a:ext cx="0" cy="0"/>
          <a:chOff x="0" y="0"/>
          <a:chExt cx="0" cy="0"/>
        </a:xfrm>
      </p:grpSpPr>
      <p:sp>
        <p:nvSpPr>
          <p:cNvPr id="660" name="Google Shape;660;p10"/>
          <p:cNvSpPr/>
          <p:nvPr/>
        </p:nvSpPr>
        <p:spPr>
          <a:xfrm>
            <a:off x="-25" y="-11875"/>
            <a:ext cx="9144000" cy="8232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
          <p:cNvSpPr txBox="1"/>
          <p:nvPr>
            <p:ph type="title"/>
          </p:nvPr>
        </p:nvSpPr>
        <p:spPr>
          <a:xfrm>
            <a:off x="739675" y="-1"/>
            <a:ext cx="7686000" cy="716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2" name="Google Shape;662;p1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65573"/>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488"/>
          </a:xfrm>
          <a:custGeom>
            <a:rect b="b" l="l" r="r" t="t"/>
            <a:pathLst>
              <a:path extrusionOk="0" h="160734" w="28575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39675" y="401250"/>
            <a:ext cx="76860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p:txBody>
      </p:sp>
      <p:sp>
        <p:nvSpPr>
          <p:cNvPr id="8" name="Google Shape;8;p1"/>
          <p:cNvSpPr txBox="1"/>
          <p:nvPr>
            <p:ph idx="1" type="body"/>
          </p:nvPr>
        </p:nvSpPr>
        <p:spPr>
          <a:xfrm>
            <a:off x="739680" y="1152528"/>
            <a:ext cx="7686000" cy="30984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indent="-381000" lvl="1" marL="914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indent="-381000" lvl="2" marL="1371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indent="-381000" lvl="3" marL="1828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indent="-381000" lvl="4" marL="2286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indent="-381000" lvl="5" marL="27432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indent="-381000" lvl="6" marL="3200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indent="-381000" lvl="7" marL="3657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indent="-381000" lvl="8" marL="4114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p:txBody>
      </p:sp>
      <p:sp>
        <p:nvSpPr>
          <p:cNvPr id="9" name="Google Shape;9;p1"/>
          <p:cNvSpPr txBox="1"/>
          <p:nvPr>
            <p:ph idx="12" type="sldNum"/>
          </p:nvPr>
        </p:nvSpPr>
        <p:spPr>
          <a:xfrm>
            <a:off x="8586575" y="-11875"/>
            <a:ext cx="557400" cy="547800"/>
          </a:xfrm>
          <a:prstGeom prst="rect">
            <a:avLst/>
          </a:prstGeom>
          <a:noFill/>
          <a:ln>
            <a:noFill/>
          </a:ln>
        </p:spPr>
        <p:txBody>
          <a:bodyPr anchorCtr="0" anchor="ctr" bIns="91425" lIns="91425" spcFirstLastPara="1" rIns="91425" wrap="square" tIns="91425">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0.jpg"/><Relationship Id="rId5"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6"/>
          <p:cNvSpPr txBox="1"/>
          <p:nvPr>
            <p:ph type="ctrTitle"/>
          </p:nvPr>
        </p:nvSpPr>
        <p:spPr>
          <a:xfrm>
            <a:off x="1003650" y="313964"/>
            <a:ext cx="7136700" cy="229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Optimized Kth Nearest Neighbor Algorithm on an FPGA Cluster</a:t>
            </a:r>
            <a:endParaRPr sz="5000"/>
          </a:p>
        </p:txBody>
      </p:sp>
      <p:sp>
        <p:nvSpPr>
          <p:cNvPr id="793" name="Google Shape;793;p16"/>
          <p:cNvSpPr txBox="1"/>
          <p:nvPr>
            <p:ph idx="1" type="subTitle"/>
          </p:nvPr>
        </p:nvSpPr>
        <p:spPr>
          <a:xfrm>
            <a:off x="2287825" y="2414137"/>
            <a:ext cx="4242600" cy="1648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Andrew Farran</a:t>
            </a:r>
            <a:endParaRPr/>
          </a:p>
          <a:p>
            <a:pPr indent="0" lvl="0" marL="0" rtl="0" algn="ctr">
              <a:spcBef>
                <a:spcPts val="600"/>
              </a:spcBef>
              <a:spcAft>
                <a:spcPts val="0"/>
              </a:spcAft>
              <a:buNone/>
            </a:pPr>
            <a:r>
              <a:rPr lang="en"/>
              <a:t>Grant Fettig</a:t>
            </a:r>
            <a:endParaRPr/>
          </a:p>
          <a:p>
            <a:pPr indent="0" lvl="0" marL="0" rtl="0" algn="ctr">
              <a:spcBef>
                <a:spcPts val="600"/>
              </a:spcBef>
              <a:spcAft>
                <a:spcPts val="0"/>
              </a:spcAft>
              <a:buNone/>
            </a:pPr>
            <a:r>
              <a:rPr lang="en"/>
              <a:t>Daniel McKee</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
              <a:t>Sponsored By: Lina Sawalha, Ph.D</a:t>
            </a:r>
            <a:endParaRPr/>
          </a:p>
        </p:txBody>
      </p:sp>
      <p:sp>
        <p:nvSpPr>
          <p:cNvPr id="794" name="Google Shape;79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25"/>
          <p:cNvSpPr txBox="1"/>
          <p:nvPr>
            <p:ph type="title"/>
          </p:nvPr>
        </p:nvSpPr>
        <p:spPr>
          <a:xfrm>
            <a:off x="91975" y="209550"/>
            <a:ext cx="6747000" cy="52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 Data Distribution</a:t>
            </a:r>
            <a:endParaRPr/>
          </a:p>
        </p:txBody>
      </p:sp>
      <p:sp>
        <p:nvSpPr>
          <p:cNvPr id="904" name="Google Shape;904;p25"/>
          <p:cNvSpPr txBox="1"/>
          <p:nvPr>
            <p:ph idx="1" type="body"/>
          </p:nvPr>
        </p:nvSpPr>
        <p:spPr>
          <a:xfrm>
            <a:off x="0" y="925350"/>
            <a:ext cx="4584600" cy="2017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FFFFFF"/>
              </a:buClr>
              <a:buSzPts val="2000"/>
              <a:buAutoNum type="arabicPeriod"/>
            </a:pPr>
            <a:r>
              <a:rPr lang="en" sz="2000"/>
              <a:t>Read integers from a binary file</a:t>
            </a:r>
            <a:endParaRPr sz="2000"/>
          </a:p>
          <a:p>
            <a:pPr indent="0" lvl="0" marL="0" rtl="0" algn="l">
              <a:spcBef>
                <a:spcPts val="1000"/>
              </a:spcBef>
              <a:spcAft>
                <a:spcPts val="0"/>
              </a:spcAft>
              <a:buNone/>
            </a:pPr>
            <a:r>
              <a:t/>
            </a:r>
            <a:endParaRPr sz="2000"/>
          </a:p>
          <a:p>
            <a:pPr indent="-355600" lvl="0" marL="457200" rtl="0" algn="l">
              <a:spcBef>
                <a:spcPts val="1000"/>
              </a:spcBef>
              <a:spcAft>
                <a:spcPts val="0"/>
              </a:spcAft>
              <a:buClr>
                <a:srgbClr val="FFFFFF"/>
              </a:buClr>
              <a:buSzPts val="2000"/>
              <a:buAutoNum type="arabicPeriod"/>
            </a:pPr>
            <a:r>
              <a:rPr lang="en" sz="2000"/>
              <a:t>Create a client socket with a u</a:t>
            </a:r>
            <a:r>
              <a:rPr lang="en" sz="2000"/>
              <a:t>nique IP address, port number, and MAC address</a:t>
            </a:r>
            <a:endParaRPr sz="2000"/>
          </a:p>
          <a:p>
            <a:pPr indent="0" lvl="0" marL="0" rtl="0" algn="l">
              <a:spcBef>
                <a:spcPts val="1000"/>
              </a:spcBef>
              <a:spcAft>
                <a:spcPts val="0"/>
              </a:spcAft>
              <a:buNone/>
            </a:pPr>
            <a:r>
              <a:t/>
            </a:r>
            <a:endParaRPr sz="2000"/>
          </a:p>
          <a:p>
            <a:pPr indent="-355600" lvl="0" marL="457200" rtl="0" algn="l">
              <a:spcBef>
                <a:spcPts val="1000"/>
              </a:spcBef>
              <a:spcAft>
                <a:spcPts val="0"/>
              </a:spcAft>
              <a:buClr>
                <a:srgbClr val="FFFFFF"/>
              </a:buClr>
              <a:buSzPts val="2000"/>
              <a:buAutoNum type="arabicPeriod"/>
            </a:pPr>
            <a:r>
              <a:rPr lang="en" sz="2000"/>
              <a:t>Split data evenly and sends</a:t>
            </a:r>
            <a:endParaRPr sz="2000"/>
          </a:p>
        </p:txBody>
      </p:sp>
      <p:sp>
        <p:nvSpPr>
          <p:cNvPr id="905" name="Google Shape;905;p25"/>
          <p:cNvSpPr/>
          <p:nvPr/>
        </p:nvSpPr>
        <p:spPr>
          <a:xfrm>
            <a:off x="4636950" y="1124100"/>
            <a:ext cx="4210200" cy="2428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4791450" y="1791950"/>
            <a:ext cx="866700" cy="228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Portion 1</a:t>
            </a:r>
            <a:endParaRPr sz="1200"/>
          </a:p>
        </p:txBody>
      </p:sp>
      <p:sp>
        <p:nvSpPr>
          <p:cNvPr id="907" name="Google Shape;907;p25"/>
          <p:cNvSpPr/>
          <p:nvPr/>
        </p:nvSpPr>
        <p:spPr>
          <a:xfrm>
            <a:off x="7896600" y="1791950"/>
            <a:ext cx="866700" cy="228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Portion N</a:t>
            </a:r>
            <a:endParaRPr sz="1200"/>
          </a:p>
        </p:txBody>
      </p:sp>
      <p:sp>
        <p:nvSpPr>
          <p:cNvPr id="908" name="Google Shape;908;p25"/>
          <p:cNvSpPr/>
          <p:nvPr/>
        </p:nvSpPr>
        <p:spPr>
          <a:xfrm>
            <a:off x="6396375" y="1791950"/>
            <a:ext cx="866700" cy="228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Portion 2</a:t>
            </a:r>
            <a:endParaRPr sz="1200"/>
          </a:p>
        </p:txBody>
      </p:sp>
      <p:sp>
        <p:nvSpPr>
          <p:cNvPr id="909" name="Google Shape;909;p25"/>
          <p:cNvSpPr/>
          <p:nvPr/>
        </p:nvSpPr>
        <p:spPr>
          <a:xfrm>
            <a:off x="4896150" y="2744450"/>
            <a:ext cx="657300" cy="571500"/>
          </a:xfrm>
          <a:prstGeom prst="rect">
            <a:avLst/>
          </a:prstGeom>
          <a:solidFill>
            <a:srgbClr val="00041C">
              <a:alpha val="184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Zybo 1</a:t>
            </a:r>
            <a:endParaRPr/>
          </a:p>
        </p:txBody>
      </p:sp>
      <p:sp>
        <p:nvSpPr>
          <p:cNvPr id="910" name="Google Shape;910;p25"/>
          <p:cNvSpPr/>
          <p:nvPr/>
        </p:nvSpPr>
        <p:spPr>
          <a:xfrm>
            <a:off x="6501075" y="2744450"/>
            <a:ext cx="657300" cy="5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Zybo 2</a:t>
            </a:r>
            <a:endParaRPr/>
          </a:p>
        </p:txBody>
      </p:sp>
      <p:sp>
        <p:nvSpPr>
          <p:cNvPr id="911" name="Google Shape;911;p25"/>
          <p:cNvSpPr/>
          <p:nvPr/>
        </p:nvSpPr>
        <p:spPr>
          <a:xfrm>
            <a:off x="8001300" y="2744450"/>
            <a:ext cx="657300" cy="571500"/>
          </a:xfrm>
          <a:prstGeom prst="rect">
            <a:avLst/>
          </a:prstGeom>
          <a:solidFill>
            <a:srgbClr val="00041C">
              <a:alpha val="184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Zybo N</a:t>
            </a:r>
            <a:endParaRPr/>
          </a:p>
        </p:txBody>
      </p:sp>
      <p:cxnSp>
        <p:nvCxnSpPr>
          <p:cNvPr id="912" name="Google Shape;912;p25"/>
          <p:cNvCxnSpPr>
            <a:stCxn id="908" idx="2"/>
            <a:endCxn id="910" idx="0"/>
          </p:cNvCxnSpPr>
          <p:nvPr/>
        </p:nvCxnSpPr>
        <p:spPr>
          <a:xfrm>
            <a:off x="6829725" y="2020550"/>
            <a:ext cx="0" cy="72390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p25"/>
          <p:cNvCxnSpPr>
            <a:stCxn id="906" idx="2"/>
            <a:endCxn id="909" idx="0"/>
          </p:cNvCxnSpPr>
          <p:nvPr/>
        </p:nvCxnSpPr>
        <p:spPr>
          <a:xfrm>
            <a:off x="5224800" y="2020550"/>
            <a:ext cx="0" cy="72390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p25"/>
          <p:cNvCxnSpPr>
            <a:stCxn id="907" idx="2"/>
            <a:endCxn id="911" idx="0"/>
          </p:cNvCxnSpPr>
          <p:nvPr/>
        </p:nvCxnSpPr>
        <p:spPr>
          <a:xfrm>
            <a:off x="8329950" y="2020550"/>
            <a:ext cx="0" cy="7239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25"/>
          <p:cNvCxnSpPr>
            <a:endCxn id="906" idx="0"/>
          </p:cNvCxnSpPr>
          <p:nvPr/>
        </p:nvCxnSpPr>
        <p:spPr>
          <a:xfrm flipH="1">
            <a:off x="5224800" y="1477550"/>
            <a:ext cx="204900" cy="314400"/>
          </a:xfrm>
          <a:prstGeom prst="straightConnector1">
            <a:avLst/>
          </a:prstGeom>
          <a:noFill/>
          <a:ln cap="flat" cmpd="sng" w="9525">
            <a:solidFill>
              <a:schemeClr val="dk2"/>
            </a:solidFill>
            <a:prstDash val="solid"/>
            <a:round/>
            <a:headEnd len="med" w="med" type="none"/>
            <a:tailEnd len="med" w="med" type="triangle"/>
          </a:ln>
        </p:spPr>
      </p:cxnSp>
      <p:cxnSp>
        <p:nvCxnSpPr>
          <p:cNvPr id="916" name="Google Shape;916;p25"/>
          <p:cNvCxnSpPr/>
          <p:nvPr/>
        </p:nvCxnSpPr>
        <p:spPr>
          <a:xfrm>
            <a:off x="6742050" y="1477550"/>
            <a:ext cx="0" cy="31440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25"/>
          <p:cNvCxnSpPr/>
          <p:nvPr/>
        </p:nvCxnSpPr>
        <p:spPr>
          <a:xfrm>
            <a:off x="8042100" y="1472750"/>
            <a:ext cx="176400" cy="324000"/>
          </a:xfrm>
          <a:prstGeom prst="straightConnector1">
            <a:avLst/>
          </a:prstGeom>
          <a:noFill/>
          <a:ln cap="flat" cmpd="sng" w="9525">
            <a:solidFill>
              <a:schemeClr val="dk2"/>
            </a:solidFill>
            <a:prstDash val="solid"/>
            <a:round/>
            <a:headEnd len="med" w="med" type="none"/>
            <a:tailEnd len="med" w="med" type="triangle"/>
          </a:ln>
        </p:spPr>
      </p:cxnSp>
      <p:sp>
        <p:nvSpPr>
          <p:cNvPr id="918" name="Google Shape;918;p25"/>
          <p:cNvSpPr/>
          <p:nvPr/>
        </p:nvSpPr>
        <p:spPr>
          <a:xfrm>
            <a:off x="5329500" y="1249025"/>
            <a:ext cx="866700" cy="228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p>
        </p:txBody>
      </p:sp>
      <p:sp>
        <p:nvSpPr>
          <p:cNvPr id="919" name="Google Shape;919;p25"/>
          <p:cNvSpPr/>
          <p:nvPr/>
        </p:nvSpPr>
        <p:spPr>
          <a:xfrm>
            <a:off x="6196200" y="1249025"/>
            <a:ext cx="866700" cy="228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920" name="Google Shape;920;p25"/>
          <p:cNvSpPr/>
          <p:nvPr/>
        </p:nvSpPr>
        <p:spPr>
          <a:xfrm>
            <a:off x="7604925" y="1249025"/>
            <a:ext cx="866700" cy="228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21" name="Google Shape;921;p25"/>
          <p:cNvSpPr txBox="1"/>
          <p:nvPr/>
        </p:nvSpPr>
        <p:spPr>
          <a:xfrm>
            <a:off x="7153125" y="1164850"/>
            <a:ext cx="477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t>
            </a:r>
            <a:endParaRPr b="1" sz="1800"/>
          </a:p>
        </p:txBody>
      </p:sp>
      <p:sp>
        <p:nvSpPr>
          <p:cNvPr id="922" name="Google Shape;922;p25"/>
          <p:cNvSpPr txBox="1"/>
          <p:nvPr/>
        </p:nvSpPr>
        <p:spPr>
          <a:xfrm>
            <a:off x="7376850" y="1692600"/>
            <a:ext cx="477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t>
            </a:r>
            <a:endParaRPr b="1" sz="1800"/>
          </a:p>
        </p:txBody>
      </p:sp>
      <p:sp>
        <p:nvSpPr>
          <p:cNvPr id="923" name="Google Shape;923;p25"/>
          <p:cNvSpPr txBox="1"/>
          <p:nvPr/>
        </p:nvSpPr>
        <p:spPr>
          <a:xfrm>
            <a:off x="7376862" y="2971925"/>
            <a:ext cx="477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t>
            </a:r>
            <a:endParaRPr b="1" sz="1800"/>
          </a:p>
        </p:txBody>
      </p:sp>
      <p:sp>
        <p:nvSpPr>
          <p:cNvPr id="924" name="Google Shape;924;p2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26"/>
          <p:cNvSpPr txBox="1"/>
          <p:nvPr>
            <p:ph type="title"/>
          </p:nvPr>
        </p:nvSpPr>
        <p:spPr>
          <a:xfrm>
            <a:off x="130200" y="120025"/>
            <a:ext cx="76860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Zybo ARM Processor</a:t>
            </a:r>
            <a:endParaRPr/>
          </a:p>
        </p:txBody>
      </p:sp>
      <p:sp>
        <p:nvSpPr>
          <p:cNvPr id="930" name="Google Shape;930;p26"/>
          <p:cNvSpPr txBox="1"/>
          <p:nvPr>
            <p:ph idx="1" type="body"/>
          </p:nvPr>
        </p:nvSpPr>
        <p:spPr>
          <a:xfrm>
            <a:off x="213327" y="1173100"/>
            <a:ext cx="3784800" cy="3098400"/>
          </a:xfrm>
          <a:prstGeom prst="rect">
            <a:avLst/>
          </a:prstGeom>
        </p:spPr>
        <p:txBody>
          <a:bodyPr anchorCtr="0" anchor="t" bIns="91425" lIns="91425" spcFirstLastPara="1" rIns="91425" wrap="square" tIns="91425">
            <a:noAutofit/>
          </a:bodyPr>
          <a:lstStyle/>
          <a:p>
            <a:pPr indent="-279400" lvl="0" marL="342900" rtl="0" algn="l">
              <a:lnSpc>
                <a:spcPct val="100000"/>
              </a:lnSpc>
              <a:spcBef>
                <a:spcPts val="600"/>
              </a:spcBef>
              <a:spcAft>
                <a:spcPts val="0"/>
              </a:spcAft>
              <a:buClr>
                <a:srgbClr val="FFFFFF"/>
              </a:buClr>
              <a:buSzPts val="2000"/>
              <a:buChar char="▫"/>
            </a:pPr>
            <a:r>
              <a:rPr lang="en" sz="2000"/>
              <a:t>Create a server socket with a matching IP address, port number, and MAC address</a:t>
            </a:r>
            <a:endParaRPr sz="2000"/>
          </a:p>
          <a:p>
            <a:pPr indent="-279400" lvl="0" marL="342900" rtl="0" algn="l">
              <a:lnSpc>
                <a:spcPct val="100000"/>
              </a:lnSpc>
              <a:spcBef>
                <a:spcPts val="1000"/>
              </a:spcBef>
              <a:spcAft>
                <a:spcPts val="0"/>
              </a:spcAft>
              <a:buClr>
                <a:srgbClr val="FFFFFF"/>
              </a:buClr>
              <a:buSzPts val="2000"/>
              <a:buChar char="▫"/>
            </a:pPr>
            <a:r>
              <a:rPr lang="en" sz="2000"/>
              <a:t>R</a:t>
            </a:r>
            <a:r>
              <a:rPr lang="en" sz="2000"/>
              <a:t>eceive all ethernet packets</a:t>
            </a:r>
            <a:endParaRPr sz="2000"/>
          </a:p>
          <a:p>
            <a:pPr indent="-279400" lvl="0" marL="342900" rtl="0" algn="l">
              <a:lnSpc>
                <a:spcPct val="100000"/>
              </a:lnSpc>
              <a:spcBef>
                <a:spcPts val="1000"/>
              </a:spcBef>
              <a:spcAft>
                <a:spcPts val="0"/>
              </a:spcAft>
              <a:buClr>
                <a:srgbClr val="FFFFFF"/>
              </a:buClr>
              <a:buSzPts val="2000"/>
              <a:buChar char="▫"/>
            </a:pPr>
            <a:r>
              <a:rPr lang="en" sz="2000"/>
              <a:t>Send packets to FPGA</a:t>
            </a:r>
            <a:endParaRPr sz="2000"/>
          </a:p>
          <a:p>
            <a:pPr indent="-279400" lvl="0" marL="342900" rtl="0" algn="l">
              <a:lnSpc>
                <a:spcPct val="100000"/>
              </a:lnSpc>
              <a:spcBef>
                <a:spcPts val="1000"/>
              </a:spcBef>
              <a:spcAft>
                <a:spcPts val="0"/>
              </a:spcAft>
              <a:buClr>
                <a:srgbClr val="FFFFFF"/>
              </a:buClr>
              <a:buSzPts val="2000"/>
              <a:buChar char="▫"/>
            </a:pPr>
            <a:r>
              <a:rPr lang="en" sz="2000"/>
              <a:t>Wait for FPGA to be done</a:t>
            </a:r>
            <a:endParaRPr sz="2000"/>
          </a:p>
          <a:p>
            <a:pPr indent="0" lvl="0" marL="0" rtl="0" algn="l">
              <a:lnSpc>
                <a:spcPct val="100000"/>
              </a:lnSpc>
              <a:spcBef>
                <a:spcPts val="1000"/>
              </a:spcBef>
              <a:spcAft>
                <a:spcPts val="1000"/>
              </a:spcAft>
              <a:buNone/>
            </a:pPr>
            <a:r>
              <a:t/>
            </a:r>
            <a:endParaRPr/>
          </a:p>
        </p:txBody>
      </p:sp>
      <p:pic>
        <p:nvPicPr>
          <p:cNvPr id="931" name="Google Shape;931;p26"/>
          <p:cNvPicPr preferRelativeResize="0"/>
          <p:nvPr/>
        </p:nvPicPr>
        <p:blipFill>
          <a:blip r:embed="rId3">
            <a:alphaModFix/>
          </a:blip>
          <a:stretch>
            <a:fillRect/>
          </a:stretch>
        </p:blipFill>
        <p:spPr>
          <a:xfrm>
            <a:off x="3901727" y="1173100"/>
            <a:ext cx="5068124" cy="3735775"/>
          </a:xfrm>
          <a:prstGeom prst="rect">
            <a:avLst/>
          </a:prstGeom>
          <a:noFill/>
          <a:ln>
            <a:noFill/>
          </a:ln>
        </p:spPr>
      </p:pic>
      <p:sp>
        <p:nvSpPr>
          <p:cNvPr id="932" name="Google Shape;932;p2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27"/>
          <p:cNvSpPr txBox="1"/>
          <p:nvPr>
            <p:ph type="title"/>
          </p:nvPr>
        </p:nvSpPr>
        <p:spPr>
          <a:xfrm>
            <a:off x="183100" y="-15240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Systolic Array Implementation of Knn</a:t>
            </a:r>
            <a:endParaRPr/>
          </a:p>
        </p:txBody>
      </p:sp>
      <p:sp>
        <p:nvSpPr>
          <p:cNvPr id="938" name="Google Shape;938;p2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39" name="Google Shape;939;p27"/>
          <p:cNvSpPr txBox="1"/>
          <p:nvPr>
            <p:ph idx="1" type="body"/>
          </p:nvPr>
        </p:nvSpPr>
        <p:spPr>
          <a:xfrm>
            <a:off x="180620" y="1120842"/>
            <a:ext cx="4059600" cy="3098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1000"/>
              </a:spcBef>
              <a:spcAft>
                <a:spcPts val="0"/>
              </a:spcAft>
              <a:buClr>
                <a:schemeClr val="lt1"/>
              </a:buClr>
              <a:buSzPts val="2000"/>
              <a:buChar char="▫"/>
            </a:pPr>
            <a:r>
              <a:rPr lang="en" sz="2000"/>
              <a:t>Network of processing elements (PE)</a:t>
            </a:r>
            <a:endParaRPr sz="2000"/>
          </a:p>
          <a:p>
            <a:pPr indent="-355600" lvl="0" marL="457200" rtl="0" algn="l">
              <a:lnSpc>
                <a:spcPct val="100000"/>
              </a:lnSpc>
              <a:spcBef>
                <a:spcPts val="1000"/>
              </a:spcBef>
              <a:spcAft>
                <a:spcPts val="0"/>
              </a:spcAft>
              <a:buClr>
                <a:schemeClr val="lt1"/>
              </a:buClr>
              <a:buSzPts val="2000"/>
              <a:buChar char="▫"/>
            </a:pPr>
            <a:r>
              <a:rPr lang="en" sz="2000"/>
              <a:t>Effective for data level parallelism algorithms</a:t>
            </a:r>
            <a:endParaRPr sz="2000"/>
          </a:p>
          <a:p>
            <a:pPr indent="-355600" lvl="0" marL="457200" rtl="0" algn="l">
              <a:lnSpc>
                <a:spcPct val="100000"/>
              </a:lnSpc>
              <a:spcBef>
                <a:spcPts val="1000"/>
              </a:spcBef>
              <a:spcAft>
                <a:spcPts val="0"/>
              </a:spcAft>
              <a:buClr>
                <a:schemeClr val="lt1"/>
              </a:buClr>
              <a:buSzPts val="2000"/>
              <a:buChar char="▫"/>
            </a:pPr>
            <a:r>
              <a:rPr lang="en" sz="2000"/>
              <a:t>Simple to connect and add more for increased parallelism</a:t>
            </a:r>
            <a:endParaRPr sz="2000"/>
          </a:p>
          <a:p>
            <a:pPr indent="0" lvl="0" marL="0" rtl="0" algn="l">
              <a:lnSpc>
                <a:spcPct val="100000"/>
              </a:lnSpc>
              <a:spcBef>
                <a:spcPts val="1000"/>
              </a:spcBef>
              <a:spcAft>
                <a:spcPts val="1000"/>
              </a:spcAft>
              <a:buNone/>
            </a:pPr>
            <a:r>
              <a:t/>
            </a:r>
            <a:endParaRPr sz="2000"/>
          </a:p>
        </p:txBody>
      </p:sp>
      <p:pic>
        <p:nvPicPr>
          <p:cNvPr id="940" name="Google Shape;940;p27"/>
          <p:cNvPicPr preferRelativeResize="0"/>
          <p:nvPr/>
        </p:nvPicPr>
        <p:blipFill rotWithShape="1">
          <a:blip r:embed="rId3">
            <a:alphaModFix/>
          </a:blip>
          <a:srcRect b="16288" l="16695" r="16036" t="15956"/>
          <a:stretch/>
        </p:blipFill>
        <p:spPr>
          <a:xfrm>
            <a:off x="4137625" y="1170675"/>
            <a:ext cx="4519750" cy="341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28"/>
          <p:cNvSpPr txBox="1"/>
          <p:nvPr>
            <p:ph type="title"/>
          </p:nvPr>
        </p:nvSpPr>
        <p:spPr>
          <a:xfrm>
            <a:off x="130200" y="120050"/>
            <a:ext cx="7686000" cy="58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FPGA Computations</a:t>
            </a:r>
            <a:endParaRPr/>
          </a:p>
        </p:txBody>
      </p:sp>
      <p:sp>
        <p:nvSpPr>
          <p:cNvPr id="946" name="Google Shape;946;p28"/>
          <p:cNvSpPr txBox="1"/>
          <p:nvPr>
            <p:ph idx="1" type="body"/>
          </p:nvPr>
        </p:nvSpPr>
        <p:spPr>
          <a:xfrm>
            <a:off x="2277075" y="915650"/>
            <a:ext cx="4659300" cy="5430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1000"/>
              </a:spcAft>
              <a:buNone/>
            </a:pPr>
            <a:r>
              <a:rPr lang="en" sz="1800"/>
              <a:t>Modular design of Processing Elements</a:t>
            </a:r>
            <a:endParaRPr sz="1800"/>
          </a:p>
        </p:txBody>
      </p:sp>
      <p:pic>
        <p:nvPicPr>
          <p:cNvPr id="947" name="Google Shape;947;p28"/>
          <p:cNvPicPr preferRelativeResize="0"/>
          <p:nvPr/>
        </p:nvPicPr>
        <p:blipFill rotWithShape="1">
          <a:blip r:embed="rId3">
            <a:alphaModFix/>
          </a:blip>
          <a:srcRect b="70486" l="4723" r="62200" t="4070"/>
          <a:stretch/>
        </p:blipFill>
        <p:spPr>
          <a:xfrm>
            <a:off x="330350" y="1925650"/>
            <a:ext cx="2798801" cy="1614625"/>
          </a:xfrm>
          <a:prstGeom prst="rect">
            <a:avLst/>
          </a:prstGeom>
          <a:noFill/>
          <a:ln>
            <a:noFill/>
          </a:ln>
        </p:spPr>
      </p:pic>
      <p:pic>
        <p:nvPicPr>
          <p:cNvPr id="948" name="Google Shape;948;p28"/>
          <p:cNvPicPr preferRelativeResize="0"/>
          <p:nvPr/>
        </p:nvPicPr>
        <p:blipFill rotWithShape="1">
          <a:blip r:embed="rId4">
            <a:alphaModFix/>
          </a:blip>
          <a:srcRect b="47076" l="44924" r="24288" t="10857"/>
          <a:stretch/>
        </p:blipFill>
        <p:spPr>
          <a:xfrm>
            <a:off x="3299975" y="1482862"/>
            <a:ext cx="2439751" cy="2500200"/>
          </a:xfrm>
          <a:prstGeom prst="rect">
            <a:avLst/>
          </a:prstGeom>
          <a:noFill/>
          <a:ln>
            <a:noFill/>
          </a:ln>
        </p:spPr>
      </p:pic>
      <p:pic>
        <p:nvPicPr>
          <p:cNvPr id="949" name="Google Shape;949;p28"/>
          <p:cNvPicPr preferRelativeResize="0"/>
          <p:nvPr/>
        </p:nvPicPr>
        <p:blipFill rotWithShape="1">
          <a:blip r:embed="rId5">
            <a:alphaModFix/>
          </a:blip>
          <a:srcRect b="5773" l="4529" r="54557" t="46437"/>
          <a:stretch/>
        </p:blipFill>
        <p:spPr>
          <a:xfrm>
            <a:off x="5959650" y="1482851"/>
            <a:ext cx="2854006" cy="2500200"/>
          </a:xfrm>
          <a:prstGeom prst="rect">
            <a:avLst/>
          </a:prstGeom>
          <a:noFill/>
          <a:ln>
            <a:noFill/>
          </a:ln>
        </p:spPr>
      </p:pic>
      <p:sp>
        <p:nvSpPr>
          <p:cNvPr id="950" name="Google Shape;950;p2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29"/>
          <p:cNvSpPr/>
          <p:nvPr/>
        </p:nvSpPr>
        <p:spPr>
          <a:xfrm>
            <a:off x="3411491" y="1410568"/>
            <a:ext cx="1704000" cy="210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txBox="1"/>
          <p:nvPr>
            <p:ph type="title"/>
          </p:nvPr>
        </p:nvSpPr>
        <p:spPr>
          <a:xfrm>
            <a:off x="111025" y="171450"/>
            <a:ext cx="7686000" cy="54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Obtaining the Kth Nearest from the Cluster</a:t>
            </a:r>
            <a:endParaRPr/>
          </a:p>
        </p:txBody>
      </p:sp>
      <p:sp>
        <p:nvSpPr>
          <p:cNvPr id="957" name="Google Shape;957;p29"/>
          <p:cNvSpPr/>
          <p:nvPr/>
        </p:nvSpPr>
        <p:spPr>
          <a:xfrm>
            <a:off x="571500" y="1162050"/>
            <a:ext cx="8010600" cy="3305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1090813" y="1956355"/>
            <a:ext cx="1557900" cy="1015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a:t>
            </a:r>
            <a:endParaRPr/>
          </a:p>
        </p:txBody>
      </p:sp>
      <p:sp>
        <p:nvSpPr>
          <p:cNvPr id="959" name="Google Shape;959;p29"/>
          <p:cNvSpPr/>
          <p:nvPr/>
        </p:nvSpPr>
        <p:spPr>
          <a:xfrm>
            <a:off x="3752290" y="1615865"/>
            <a:ext cx="1038600" cy="3567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Zybo</a:t>
            </a:r>
            <a:endParaRPr>
              <a:solidFill>
                <a:schemeClr val="lt1"/>
              </a:solidFill>
            </a:endParaRPr>
          </a:p>
        </p:txBody>
      </p:sp>
      <p:sp>
        <p:nvSpPr>
          <p:cNvPr id="960" name="Google Shape;960;p29"/>
          <p:cNvSpPr/>
          <p:nvPr/>
        </p:nvSpPr>
        <p:spPr>
          <a:xfrm>
            <a:off x="3752290" y="2285784"/>
            <a:ext cx="1038600" cy="3567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Zybo</a:t>
            </a:r>
            <a:endParaRPr>
              <a:solidFill>
                <a:schemeClr val="lt1"/>
              </a:solidFill>
            </a:endParaRPr>
          </a:p>
        </p:txBody>
      </p:sp>
      <p:sp>
        <p:nvSpPr>
          <p:cNvPr id="961" name="Google Shape;961;p29"/>
          <p:cNvSpPr/>
          <p:nvPr/>
        </p:nvSpPr>
        <p:spPr>
          <a:xfrm>
            <a:off x="3752290" y="2955702"/>
            <a:ext cx="1038600" cy="3567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Z</a:t>
            </a:r>
            <a:r>
              <a:rPr lang="en">
                <a:solidFill>
                  <a:schemeClr val="lt1"/>
                </a:solidFill>
              </a:rPr>
              <a:t>ybo</a:t>
            </a:r>
            <a:endParaRPr>
              <a:solidFill>
                <a:schemeClr val="lt1"/>
              </a:solidFill>
            </a:endParaRPr>
          </a:p>
        </p:txBody>
      </p:sp>
      <p:cxnSp>
        <p:nvCxnSpPr>
          <p:cNvPr id="962" name="Google Shape;962;p29"/>
          <p:cNvCxnSpPr>
            <a:endCxn id="959" idx="1"/>
          </p:cNvCxnSpPr>
          <p:nvPr/>
        </p:nvCxnSpPr>
        <p:spPr>
          <a:xfrm flipH="1" rot="10800000">
            <a:off x="2632390" y="1794215"/>
            <a:ext cx="1119900" cy="3834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29"/>
          <p:cNvCxnSpPr>
            <a:stCxn id="958" idx="3"/>
            <a:endCxn id="960" idx="1"/>
          </p:cNvCxnSpPr>
          <p:nvPr/>
        </p:nvCxnSpPr>
        <p:spPr>
          <a:xfrm>
            <a:off x="2648713" y="2464105"/>
            <a:ext cx="1103700" cy="0"/>
          </a:xfrm>
          <a:prstGeom prst="straightConnector1">
            <a:avLst/>
          </a:prstGeom>
          <a:noFill/>
          <a:ln cap="flat" cmpd="sng" w="9525">
            <a:solidFill>
              <a:schemeClr val="dk2"/>
            </a:solidFill>
            <a:prstDash val="solid"/>
            <a:round/>
            <a:headEnd len="med" w="med" type="none"/>
            <a:tailEnd len="med" w="med" type="triangle"/>
          </a:ln>
        </p:spPr>
      </p:cxnSp>
      <p:cxnSp>
        <p:nvCxnSpPr>
          <p:cNvPr id="964" name="Google Shape;964;p29"/>
          <p:cNvCxnSpPr>
            <a:endCxn id="961" idx="1"/>
          </p:cNvCxnSpPr>
          <p:nvPr/>
        </p:nvCxnSpPr>
        <p:spPr>
          <a:xfrm>
            <a:off x="2648890" y="2750652"/>
            <a:ext cx="1103400" cy="383400"/>
          </a:xfrm>
          <a:prstGeom prst="straightConnector1">
            <a:avLst/>
          </a:prstGeom>
          <a:noFill/>
          <a:ln cap="flat" cmpd="sng" w="9525">
            <a:solidFill>
              <a:schemeClr val="dk2"/>
            </a:solidFill>
            <a:prstDash val="solid"/>
            <a:round/>
            <a:headEnd len="med" w="med" type="none"/>
            <a:tailEnd len="med" w="med" type="triangle"/>
          </a:ln>
        </p:spPr>
      </p:cxnSp>
      <p:sp>
        <p:nvSpPr>
          <p:cNvPr id="965" name="Google Shape;965;p29"/>
          <p:cNvSpPr txBox="1"/>
          <p:nvPr/>
        </p:nvSpPr>
        <p:spPr>
          <a:xfrm>
            <a:off x="3395262" y="3614815"/>
            <a:ext cx="17040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Find their own Kth nearest</a:t>
            </a:r>
            <a:endParaRPr/>
          </a:p>
        </p:txBody>
      </p:sp>
      <p:sp>
        <p:nvSpPr>
          <p:cNvPr id="966" name="Google Shape;966;p29"/>
          <p:cNvSpPr/>
          <p:nvPr/>
        </p:nvSpPr>
        <p:spPr>
          <a:xfrm>
            <a:off x="5894454" y="1956355"/>
            <a:ext cx="1557900" cy="1015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a:t>
            </a:r>
            <a:endParaRPr/>
          </a:p>
        </p:txBody>
      </p:sp>
      <p:cxnSp>
        <p:nvCxnSpPr>
          <p:cNvPr id="967" name="Google Shape;967;p29"/>
          <p:cNvCxnSpPr/>
          <p:nvPr/>
        </p:nvCxnSpPr>
        <p:spPr>
          <a:xfrm>
            <a:off x="4790915" y="1745527"/>
            <a:ext cx="1103400" cy="443100"/>
          </a:xfrm>
          <a:prstGeom prst="straightConnector1">
            <a:avLst/>
          </a:prstGeom>
          <a:noFill/>
          <a:ln cap="flat" cmpd="sng" w="9525">
            <a:solidFill>
              <a:schemeClr val="dk2"/>
            </a:solidFill>
            <a:prstDash val="solid"/>
            <a:round/>
            <a:headEnd len="med" w="med" type="none"/>
            <a:tailEnd len="med" w="med" type="triangle"/>
          </a:ln>
        </p:spPr>
      </p:cxnSp>
      <p:cxnSp>
        <p:nvCxnSpPr>
          <p:cNvPr id="968" name="Google Shape;968;p29"/>
          <p:cNvCxnSpPr>
            <a:endCxn id="966" idx="1"/>
          </p:cNvCxnSpPr>
          <p:nvPr/>
        </p:nvCxnSpPr>
        <p:spPr>
          <a:xfrm>
            <a:off x="4791054" y="2458705"/>
            <a:ext cx="1103400" cy="5400"/>
          </a:xfrm>
          <a:prstGeom prst="straightConnector1">
            <a:avLst/>
          </a:prstGeom>
          <a:noFill/>
          <a:ln cap="flat" cmpd="sng" w="9525">
            <a:solidFill>
              <a:schemeClr val="dk2"/>
            </a:solidFill>
            <a:prstDash val="solid"/>
            <a:round/>
            <a:headEnd len="med" w="med" type="none"/>
            <a:tailEnd len="med" w="med" type="triangle"/>
          </a:ln>
        </p:spPr>
      </p:cxnSp>
      <p:cxnSp>
        <p:nvCxnSpPr>
          <p:cNvPr id="969" name="Google Shape;969;p29"/>
          <p:cNvCxnSpPr/>
          <p:nvPr/>
        </p:nvCxnSpPr>
        <p:spPr>
          <a:xfrm flipH="1" rot="10800000">
            <a:off x="4790915" y="2739484"/>
            <a:ext cx="1071300" cy="389100"/>
          </a:xfrm>
          <a:prstGeom prst="straightConnector1">
            <a:avLst/>
          </a:prstGeom>
          <a:noFill/>
          <a:ln cap="flat" cmpd="sng" w="9525">
            <a:solidFill>
              <a:schemeClr val="dk2"/>
            </a:solidFill>
            <a:prstDash val="solid"/>
            <a:round/>
            <a:headEnd len="med" w="med" type="none"/>
            <a:tailEnd len="med" w="med" type="triangle"/>
          </a:ln>
        </p:spPr>
      </p:cxnSp>
      <p:sp>
        <p:nvSpPr>
          <p:cNvPr id="970" name="Google Shape;970;p29"/>
          <p:cNvSpPr/>
          <p:nvPr/>
        </p:nvSpPr>
        <p:spPr>
          <a:xfrm>
            <a:off x="5667255" y="1702307"/>
            <a:ext cx="2045100" cy="149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txBox="1"/>
          <p:nvPr/>
        </p:nvSpPr>
        <p:spPr>
          <a:xfrm>
            <a:off x="5553783" y="3312356"/>
            <a:ext cx="22719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Combine lists and find the Kth nearest</a:t>
            </a:r>
            <a:endParaRPr/>
          </a:p>
        </p:txBody>
      </p:sp>
      <p:sp>
        <p:nvSpPr>
          <p:cNvPr id="972" name="Google Shape;972;p2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30"/>
          <p:cNvSpPr txBox="1"/>
          <p:nvPr>
            <p:ph type="title"/>
          </p:nvPr>
        </p:nvSpPr>
        <p:spPr>
          <a:xfrm>
            <a:off x="139450" y="187000"/>
            <a:ext cx="3147900" cy="51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Slide</a:t>
            </a:r>
            <a:endParaRPr/>
          </a:p>
        </p:txBody>
      </p:sp>
      <p:sp>
        <p:nvSpPr>
          <p:cNvPr id="978" name="Google Shape;978;p30"/>
          <p:cNvSpPr txBox="1"/>
          <p:nvPr>
            <p:ph idx="1" type="body"/>
          </p:nvPr>
        </p:nvSpPr>
        <p:spPr>
          <a:xfrm>
            <a:off x="201155" y="12517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Char char="▫"/>
            </a:pPr>
            <a:r>
              <a:rPr lang="en"/>
              <a:t>Xilinx Vivado IDE to design Zybo system and FPGA logic</a:t>
            </a:r>
            <a:endParaRPr/>
          </a:p>
          <a:p>
            <a:pPr indent="-381000" lvl="0" marL="457200" rtl="0" algn="l">
              <a:spcBef>
                <a:spcPts val="1000"/>
              </a:spcBef>
              <a:spcAft>
                <a:spcPts val="0"/>
              </a:spcAft>
              <a:buClr>
                <a:srgbClr val="FFFFFF"/>
              </a:buClr>
              <a:buSzPts val="2400"/>
              <a:buChar char="▫"/>
            </a:pPr>
            <a:r>
              <a:rPr lang="en"/>
              <a:t>Xilinx SDK to control data transfer</a:t>
            </a:r>
            <a:r>
              <a:rPr lang="en"/>
              <a:t> from ARM processor</a:t>
            </a:r>
            <a:endParaRPr/>
          </a:p>
          <a:p>
            <a:pPr indent="-381000" lvl="0" marL="457200" rtl="0" algn="l">
              <a:spcBef>
                <a:spcPts val="1000"/>
              </a:spcBef>
              <a:spcAft>
                <a:spcPts val="1000"/>
              </a:spcAft>
              <a:buClr>
                <a:srgbClr val="FFFFFF"/>
              </a:buClr>
              <a:buSzPts val="2400"/>
              <a:buChar char="▫"/>
            </a:pPr>
            <a:r>
              <a:rPr lang="en"/>
              <a:t>Multithreaded Python script to communicate between PC and each Zybo via ethernet</a:t>
            </a:r>
            <a:endParaRPr/>
          </a:p>
        </p:txBody>
      </p:sp>
      <p:sp>
        <p:nvSpPr>
          <p:cNvPr id="979" name="Google Shape;979;p3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31"/>
          <p:cNvSpPr txBox="1"/>
          <p:nvPr>
            <p:ph type="title"/>
          </p:nvPr>
        </p:nvSpPr>
        <p:spPr>
          <a:xfrm>
            <a:off x="169425" y="184700"/>
            <a:ext cx="3665100" cy="5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 Client Socket Code</a:t>
            </a:r>
            <a:endParaRPr/>
          </a:p>
        </p:txBody>
      </p:sp>
      <p:sp>
        <p:nvSpPr>
          <p:cNvPr id="985" name="Google Shape;985;p31"/>
          <p:cNvSpPr txBox="1"/>
          <p:nvPr>
            <p:ph idx="1" type="body"/>
          </p:nvPr>
        </p:nvSpPr>
        <p:spPr>
          <a:xfrm>
            <a:off x="120975" y="924000"/>
            <a:ext cx="3609600" cy="3961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chemeClr val="lt1"/>
              </a:buClr>
              <a:buSzPts val="2000"/>
              <a:buChar char="▫"/>
            </a:pPr>
            <a:r>
              <a:rPr lang="en" sz="2000"/>
              <a:t>N (number of Zybos) threads running in parallel</a:t>
            </a:r>
            <a:endParaRPr sz="2000"/>
          </a:p>
          <a:p>
            <a:pPr indent="-355600" lvl="0" marL="457200" rtl="0" algn="l">
              <a:lnSpc>
                <a:spcPct val="150000"/>
              </a:lnSpc>
              <a:spcBef>
                <a:spcPts val="0"/>
              </a:spcBef>
              <a:spcAft>
                <a:spcPts val="0"/>
              </a:spcAft>
              <a:buClr>
                <a:schemeClr val="lt1"/>
              </a:buClr>
              <a:buSzPts val="2000"/>
              <a:buChar char="▫"/>
            </a:pPr>
            <a:r>
              <a:rPr lang="en" sz="2000"/>
              <a:t>Connect to socket</a:t>
            </a:r>
            <a:endParaRPr sz="2000"/>
          </a:p>
          <a:p>
            <a:pPr indent="-355600" lvl="0" marL="457200" rtl="0" algn="l">
              <a:lnSpc>
                <a:spcPct val="150000"/>
              </a:lnSpc>
              <a:spcBef>
                <a:spcPts val="0"/>
              </a:spcBef>
              <a:spcAft>
                <a:spcPts val="0"/>
              </a:spcAft>
              <a:buClr>
                <a:schemeClr val="lt1"/>
              </a:buClr>
              <a:buSzPts val="2000"/>
              <a:buChar char="▫"/>
            </a:pPr>
            <a:r>
              <a:rPr lang="en" sz="2000"/>
              <a:t>Read File</a:t>
            </a:r>
            <a:endParaRPr sz="2000"/>
          </a:p>
          <a:p>
            <a:pPr indent="-355600" lvl="0" marL="457200" rtl="0" algn="l">
              <a:lnSpc>
                <a:spcPct val="150000"/>
              </a:lnSpc>
              <a:spcBef>
                <a:spcPts val="0"/>
              </a:spcBef>
              <a:spcAft>
                <a:spcPts val="0"/>
              </a:spcAft>
              <a:buClr>
                <a:schemeClr val="lt1"/>
              </a:buClr>
              <a:buSzPts val="2000"/>
              <a:buChar char="▫"/>
            </a:pPr>
            <a:r>
              <a:rPr lang="en" sz="2000"/>
              <a:t>Send data to Zybos</a:t>
            </a:r>
            <a:endParaRPr sz="2000"/>
          </a:p>
          <a:p>
            <a:pPr indent="-355600" lvl="0" marL="457200" rtl="0" algn="l">
              <a:lnSpc>
                <a:spcPct val="150000"/>
              </a:lnSpc>
              <a:spcBef>
                <a:spcPts val="0"/>
              </a:spcBef>
              <a:spcAft>
                <a:spcPts val="0"/>
              </a:spcAft>
              <a:buClr>
                <a:schemeClr val="lt1"/>
              </a:buClr>
              <a:buSzPts val="2000"/>
              <a:buChar char="▫"/>
            </a:pPr>
            <a:r>
              <a:rPr lang="en" sz="2000"/>
              <a:t>Wait and receive data from Zybos</a:t>
            </a:r>
            <a:endParaRPr sz="2000"/>
          </a:p>
        </p:txBody>
      </p:sp>
      <p:pic>
        <p:nvPicPr>
          <p:cNvPr id="986" name="Google Shape;986;p31"/>
          <p:cNvPicPr preferRelativeResize="0"/>
          <p:nvPr/>
        </p:nvPicPr>
        <p:blipFill>
          <a:blip r:embed="rId3">
            <a:alphaModFix/>
          </a:blip>
          <a:stretch>
            <a:fillRect/>
          </a:stretch>
        </p:blipFill>
        <p:spPr>
          <a:xfrm>
            <a:off x="3958024" y="461200"/>
            <a:ext cx="4980826" cy="4525900"/>
          </a:xfrm>
          <a:prstGeom prst="rect">
            <a:avLst/>
          </a:prstGeom>
          <a:noFill/>
          <a:ln>
            <a:noFill/>
          </a:ln>
        </p:spPr>
      </p:pic>
      <p:sp>
        <p:nvSpPr>
          <p:cNvPr id="987" name="Google Shape;987;p31"/>
          <p:cNvSpPr/>
          <p:nvPr/>
        </p:nvSpPr>
        <p:spPr>
          <a:xfrm>
            <a:off x="4064450" y="1051625"/>
            <a:ext cx="2776800" cy="215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988" name="Google Shape;988;p31"/>
          <p:cNvSpPr/>
          <p:nvPr/>
        </p:nvSpPr>
        <p:spPr>
          <a:xfrm>
            <a:off x="4518975" y="1678825"/>
            <a:ext cx="2776800" cy="215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989" name="Google Shape;989;p31"/>
          <p:cNvSpPr/>
          <p:nvPr/>
        </p:nvSpPr>
        <p:spPr>
          <a:xfrm>
            <a:off x="4424750" y="2047000"/>
            <a:ext cx="2056200" cy="215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990" name="Google Shape;990;p31"/>
          <p:cNvSpPr/>
          <p:nvPr/>
        </p:nvSpPr>
        <p:spPr>
          <a:xfrm>
            <a:off x="4031650" y="3882725"/>
            <a:ext cx="3665100" cy="2838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991" name="Google Shape;991;p3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32"/>
          <p:cNvSpPr txBox="1"/>
          <p:nvPr>
            <p:ph type="title"/>
          </p:nvPr>
        </p:nvSpPr>
        <p:spPr>
          <a:xfrm>
            <a:off x="187925" y="177775"/>
            <a:ext cx="7686000" cy="54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Zybo Server Socket</a:t>
            </a:r>
            <a:r>
              <a:rPr lang="en"/>
              <a:t> &amp; Data Flow Code</a:t>
            </a:r>
            <a:endParaRPr/>
          </a:p>
        </p:txBody>
      </p:sp>
      <p:sp>
        <p:nvSpPr>
          <p:cNvPr id="997" name="Google Shape;997;p32"/>
          <p:cNvSpPr txBox="1"/>
          <p:nvPr>
            <p:ph idx="1" type="body"/>
          </p:nvPr>
        </p:nvSpPr>
        <p:spPr>
          <a:xfrm>
            <a:off x="0" y="1154458"/>
            <a:ext cx="2936400" cy="3378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chemeClr val="lt1"/>
              </a:buClr>
              <a:buSzPts val="2000"/>
              <a:buChar char="▫"/>
            </a:pPr>
            <a:r>
              <a:rPr lang="en" sz="2000"/>
              <a:t>Set unique IP Address, Port, and MAC Address</a:t>
            </a:r>
            <a:endParaRPr sz="2000"/>
          </a:p>
          <a:p>
            <a:pPr indent="0" lvl="0" marL="0" rtl="0" algn="l">
              <a:spcBef>
                <a:spcPts val="600"/>
              </a:spcBef>
              <a:spcAft>
                <a:spcPts val="0"/>
              </a:spcAft>
              <a:buNone/>
            </a:pPr>
            <a:r>
              <a:t/>
            </a:r>
            <a:endParaRPr sz="2000"/>
          </a:p>
          <a:p>
            <a:pPr indent="-355600" lvl="0" marL="457200" rtl="0" algn="l">
              <a:spcBef>
                <a:spcPts val="600"/>
              </a:spcBef>
              <a:spcAft>
                <a:spcPts val="0"/>
              </a:spcAft>
              <a:buClr>
                <a:schemeClr val="lt1"/>
              </a:buClr>
              <a:buSzPts val="2000"/>
              <a:buChar char="▫"/>
            </a:pPr>
            <a:r>
              <a:rPr lang="en" sz="2000"/>
              <a:t>Receive packets and puts into buffer</a:t>
            </a:r>
            <a:endParaRPr sz="2000"/>
          </a:p>
        </p:txBody>
      </p:sp>
      <p:pic>
        <p:nvPicPr>
          <p:cNvPr id="998" name="Google Shape;998;p32"/>
          <p:cNvPicPr preferRelativeResize="0"/>
          <p:nvPr/>
        </p:nvPicPr>
        <p:blipFill>
          <a:blip r:embed="rId3">
            <a:alphaModFix/>
          </a:blip>
          <a:stretch>
            <a:fillRect/>
          </a:stretch>
        </p:blipFill>
        <p:spPr>
          <a:xfrm>
            <a:off x="2865150" y="2715446"/>
            <a:ext cx="6278850" cy="2018204"/>
          </a:xfrm>
          <a:prstGeom prst="rect">
            <a:avLst/>
          </a:prstGeom>
          <a:noFill/>
          <a:ln>
            <a:noFill/>
          </a:ln>
        </p:spPr>
      </p:pic>
      <p:pic>
        <p:nvPicPr>
          <p:cNvPr id="999" name="Google Shape;999;p32"/>
          <p:cNvPicPr preferRelativeResize="0"/>
          <p:nvPr/>
        </p:nvPicPr>
        <p:blipFill>
          <a:blip r:embed="rId4">
            <a:alphaModFix/>
          </a:blip>
          <a:stretch>
            <a:fillRect/>
          </a:stretch>
        </p:blipFill>
        <p:spPr>
          <a:xfrm>
            <a:off x="2865150" y="1326050"/>
            <a:ext cx="2881550" cy="988300"/>
          </a:xfrm>
          <a:prstGeom prst="rect">
            <a:avLst/>
          </a:prstGeom>
          <a:noFill/>
          <a:ln>
            <a:noFill/>
          </a:ln>
        </p:spPr>
      </p:pic>
      <p:sp>
        <p:nvSpPr>
          <p:cNvPr id="1000" name="Google Shape;1000;p3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01" name="Google Shape;1001;p32"/>
          <p:cNvSpPr/>
          <p:nvPr/>
        </p:nvSpPr>
        <p:spPr>
          <a:xfrm>
            <a:off x="3021263" y="3649825"/>
            <a:ext cx="3918300" cy="281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33"/>
          <p:cNvSpPr txBox="1"/>
          <p:nvPr>
            <p:ph type="title"/>
          </p:nvPr>
        </p:nvSpPr>
        <p:spPr>
          <a:xfrm>
            <a:off x="186862" y="176687"/>
            <a:ext cx="76860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Zybo DMA Control</a:t>
            </a:r>
            <a:endParaRPr/>
          </a:p>
        </p:txBody>
      </p:sp>
      <p:sp>
        <p:nvSpPr>
          <p:cNvPr id="1007" name="Google Shape;1007;p33"/>
          <p:cNvSpPr txBox="1"/>
          <p:nvPr>
            <p:ph idx="1" type="body"/>
          </p:nvPr>
        </p:nvSpPr>
        <p:spPr>
          <a:xfrm>
            <a:off x="203400" y="875217"/>
            <a:ext cx="7686000" cy="71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DMA: Direct Memory Access</a:t>
            </a:r>
            <a:endParaRPr/>
          </a:p>
        </p:txBody>
      </p:sp>
      <p:sp>
        <p:nvSpPr>
          <p:cNvPr id="1008" name="Google Shape;1008;p33"/>
          <p:cNvSpPr txBox="1"/>
          <p:nvPr>
            <p:ph idx="1" type="body"/>
          </p:nvPr>
        </p:nvSpPr>
        <p:spPr>
          <a:xfrm>
            <a:off x="4004050" y="1154425"/>
            <a:ext cx="4986000" cy="5430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1000"/>
              </a:spcAft>
              <a:buNone/>
            </a:pPr>
            <a:r>
              <a:rPr lang="en" sz="1800"/>
              <a:t>Reorder data and send to the FPGA</a:t>
            </a:r>
            <a:endParaRPr sz="1800"/>
          </a:p>
        </p:txBody>
      </p:sp>
      <p:sp>
        <p:nvSpPr>
          <p:cNvPr id="1009" name="Google Shape;1009;p33"/>
          <p:cNvSpPr txBox="1"/>
          <p:nvPr>
            <p:ph idx="1" type="body"/>
          </p:nvPr>
        </p:nvSpPr>
        <p:spPr>
          <a:xfrm>
            <a:off x="127200" y="1438625"/>
            <a:ext cx="3609600" cy="3961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chemeClr val="lt1"/>
              </a:buClr>
              <a:buSzPts val="2000"/>
              <a:buChar char="▫"/>
            </a:pPr>
            <a:r>
              <a:rPr lang="en" sz="2000"/>
              <a:t>100 Training Vectors</a:t>
            </a:r>
            <a:endParaRPr sz="2000"/>
          </a:p>
          <a:p>
            <a:pPr indent="-355600" lvl="0" marL="457200" rtl="0" algn="l">
              <a:lnSpc>
                <a:spcPct val="150000"/>
              </a:lnSpc>
              <a:spcBef>
                <a:spcPts val="0"/>
              </a:spcBef>
              <a:spcAft>
                <a:spcPts val="0"/>
              </a:spcAft>
              <a:buClr>
                <a:schemeClr val="lt1"/>
              </a:buClr>
              <a:buSzPts val="2000"/>
              <a:buChar char="▫"/>
            </a:pPr>
            <a:r>
              <a:rPr lang="en" sz="2000"/>
              <a:t>1 Test Vector to compare</a:t>
            </a:r>
            <a:endParaRPr sz="2000"/>
          </a:p>
          <a:p>
            <a:pPr indent="-355600" lvl="0" marL="457200" rtl="0" algn="l">
              <a:lnSpc>
                <a:spcPct val="150000"/>
              </a:lnSpc>
              <a:spcBef>
                <a:spcPts val="0"/>
              </a:spcBef>
              <a:spcAft>
                <a:spcPts val="0"/>
              </a:spcAft>
              <a:buClr>
                <a:schemeClr val="lt1"/>
              </a:buClr>
              <a:buSzPts val="2000"/>
              <a:buChar char="▫"/>
            </a:pPr>
            <a:r>
              <a:rPr lang="en" sz="2000"/>
              <a:t>10,000 dimensions/vector</a:t>
            </a:r>
            <a:endParaRPr sz="2000"/>
          </a:p>
          <a:p>
            <a:pPr indent="-355600" lvl="0" marL="457200" rtl="0" algn="l">
              <a:lnSpc>
                <a:spcPct val="150000"/>
              </a:lnSpc>
              <a:spcBef>
                <a:spcPts val="0"/>
              </a:spcBef>
              <a:spcAft>
                <a:spcPts val="0"/>
              </a:spcAft>
              <a:buClr>
                <a:schemeClr val="lt1"/>
              </a:buClr>
              <a:buSzPts val="2000"/>
              <a:buChar char="▫"/>
            </a:pPr>
            <a:r>
              <a:rPr lang="en" sz="2000"/>
              <a:t>Buffer of 20,000 elements: Loaded with the test vector and a train vector</a:t>
            </a:r>
            <a:endParaRPr sz="2000"/>
          </a:p>
        </p:txBody>
      </p:sp>
      <p:pic>
        <p:nvPicPr>
          <p:cNvPr id="1010" name="Google Shape;1010;p33"/>
          <p:cNvPicPr preferRelativeResize="0"/>
          <p:nvPr/>
        </p:nvPicPr>
        <p:blipFill>
          <a:blip r:embed="rId3">
            <a:alphaModFix/>
          </a:blip>
          <a:stretch>
            <a:fillRect/>
          </a:stretch>
        </p:blipFill>
        <p:spPr>
          <a:xfrm>
            <a:off x="3806225" y="1686125"/>
            <a:ext cx="5131838" cy="2836475"/>
          </a:xfrm>
          <a:prstGeom prst="rect">
            <a:avLst/>
          </a:prstGeom>
          <a:noFill/>
          <a:ln>
            <a:noFill/>
          </a:ln>
        </p:spPr>
      </p:pic>
      <p:sp>
        <p:nvSpPr>
          <p:cNvPr id="1011" name="Google Shape;1011;p3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12" name="Google Shape;1012;p33"/>
          <p:cNvSpPr/>
          <p:nvPr/>
        </p:nvSpPr>
        <p:spPr>
          <a:xfrm>
            <a:off x="3736800" y="2477100"/>
            <a:ext cx="2373600" cy="3600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1013" name="Google Shape;1013;p33"/>
          <p:cNvSpPr/>
          <p:nvPr/>
        </p:nvSpPr>
        <p:spPr>
          <a:xfrm>
            <a:off x="4032501" y="3772164"/>
            <a:ext cx="4885200" cy="608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34"/>
          <p:cNvSpPr txBox="1"/>
          <p:nvPr>
            <p:ph type="title"/>
          </p:nvPr>
        </p:nvSpPr>
        <p:spPr>
          <a:xfrm>
            <a:off x="139450" y="129275"/>
            <a:ext cx="76860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HDL Top Module</a:t>
            </a:r>
            <a:endParaRPr/>
          </a:p>
        </p:txBody>
      </p:sp>
      <p:sp>
        <p:nvSpPr>
          <p:cNvPr id="1019" name="Google Shape;1019;p34"/>
          <p:cNvSpPr txBox="1"/>
          <p:nvPr>
            <p:ph idx="1" type="body"/>
          </p:nvPr>
        </p:nvSpPr>
        <p:spPr>
          <a:xfrm>
            <a:off x="203400" y="875217"/>
            <a:ext cx="7686000" cy="71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HDL: Hardware Descriptive Language (e.g. Verilog)</a:t>
            </a:r>
            <a:endParaRPr/>
          </a:p>
        </p:txBody>
      </p:sp>
      <p:pic>
        <p:nvPicPr>
          <p:cNvPr id="1020" name="Google Shape;1020;p34"/>
          <p:cNvPicPr preferRelativeResize="0"/>
          <p:nvPr/>
        </p:nvPicPr>
        <p:blipFill>
          <a:blip r:embed="rId3">
            <a:alphaModFix/>
          </a:blip>
          <a:stretch>
            <a:fillRect/>
          </a:stretch>
        </p:blipFill>
        <p:spPr>
          <a:xfrm>
            <a:off x="573950" y="1591025"/>
            <a:ext cx="3289550" cy="3119875"/>
          </a:xfrm>
          <a:prstGeom prst="rect">
            <a:avLst/>
          </a:prstGeom>
          <a:noFill/>
          <a:ln>
            <a:noFill/>
          </a:ln>
        </p:spPr>
      </p:pic>
      <p:pic>
        <p:nvPicPr>
          <p:cNvPr id="1021" name="Google Shape;1021;p34"/>
          <p:cNvPicPr preferRelativeResize="0"/>
          <p:nvPr/>
        </p:nvPicPr>
        <p:blipFill>
          <a:blip r:embed="rId4">
            <a:alphaModFix/>
          </a:blip>
          <a:stretch>
            <a:fillRect/>
          </a:stretch>
        </p:blipFill>
        <p:spPr>
          <a:xfrm>
            <a:off x="4447900" y="1591017"/>
            <a:ext cx="4390149" cy="2859719"/>
          </a:xfrm>
          <a:prstGeom prst="rect">
            <a:avLst/>
          </a:prstGeom>
          <a:noFill/>
          <a:ln>
            <a:noFill/>
          </a:ln>
        </p:spPr>
      </p:pic>
      <p:sp>
        <p:nvSpPr>
          <p:cNvPr id="1022" name="Google Shape;1022;p3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7"/>
          <p:cNvSpPr txBox="1"/>
          <p:nvPr>
            <p:ph type="title"/>
          </p:nvPr>
        </p:nvSpPr>
        <p:spPr>
          <a:xfrm>
            <a:off x="146325" y="192525"/>
            <a:ext cx="6778800" cy="92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 of </a:t>
            </a:r>
            <a:r>
              <a:rPr lang="en" sz="2800"/>
              <a:t>Machine Learning </a:t>
            </a:r>
            <a:endParaRPr sz="2800"/>
          </a:p>
          <a:p>
            <a:pPr indent="0" lvl="0" marL="0" rtl="0" algn="l">
              <a:spcBef>
                <a:spcPts val="0"/>
              </a:spcBef>
              <a:spcAft>
                <a:spcPts val="0"/>
              </a:spcAft>
              <a:buNone/>
            </a:pPr>
            <a:r>
              <a:rPr lang="en" sz="2800"/>
              <a:t>&amp; Why Speed is Important</a:t>
            </a:r>
            <a:endParaRPr sz="2800"/>
          </a:p>
        </p:txBody>
      </p:sp>
      <p:sp>
        <p:nvSpPr>
          <p:cNvPr id="800" name="Google Shape;800;p17"/>
          <p:cNvSpPr txBox="1"/>
          <p:nvPr>
            <p:ph idx="1" type="body"/>
          </p:nvPr>
        </p:nvSpPr>
        <p:spPr>
          <a:xfrm>
            <a:off x="87150" y="1040600"/>
            <a:ext cx="4998900" cy="4080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a:t>Weather Prediction</a:t>
            </a:r>
            <a:endParaRPr/>
          </a:p>
          <a:p>
            <a:pPr indent="-381000" lvl="0" marL="457200" rtl="0" algn="l">
              <a:spcBef>
                <a:spcPts val="0"/>
              </a:spcBef>
              <a:spcAft>
                <a:spcPts val="0"/>
              </a:spcAft>
              <a:buClr>
                <a:schemeClr val="lt1"/>
              </a:buClr>
              <a:buSzPts val="2400"/>
              <a:buChar char="▫"/>
            </a:pPr>
            <a:r>
              <a:rPr lang="en"/>
              <a:t>Economic F</a:t>
            </a:r>
            <a:r>
              <a:rPr lang="en"/>
              <a:t>orecasting</a:t>
            </a:r>
            <a:endParaRPr/>
          </a:p>
          <a:p>
            <a:pPr indent="-381000" lvl="0" marL="457200" rtl="0" algn="l">
              <a:spcBef>
                <a:spcPts val="0"/>
              </a:spcBef>
              <a:spcAft>
                <a:spcPts val="0"/>
              </a:spcAft>
              <a:buClr>
                <a:schemeClr val="lt1"/>
              </a:buClr>
              <a:buSzPts val="2400"/>
              <a:buChar char="▫"/>
            </a:pPr>
            <a:r>
              <a:rPr lang="en"/>
              <a:t>Computer Vision</a:t>
            </a:r>
            <a:endParaRPr/>
          </a:p>
          <a:p>
            <a:pPr indent="-381000" lvl="0" marL="457200" rtl="0" algn="l">
              <a:spcBef>
                <a:spcPts val="0"/>
              </a:spcBef>
              <a:spcAft>
                <a:spcPts val="0"/>
              </a:spcAft>
              <a:buClr>
                <a:schemeClr val="lt1"/>
              </a:buClr>
              <a:buSzPts val="2400"/>
              <a:buChar char="▫"/>
            </a:pPr>
            <a:r>
              <a:rPr lang="en"/>
              <a:t>Navigation Systems</a:t>
            </a:r>
            <a:endParaRPr/>
          </a:p>
          <a:p>
            <a:pPr indent="-381000" lvl="0" marL="457200" rtl="0" algn="l">
              <a:spcBef>
                <a:spcPts val="0"/>
              </a:spcBef>
              <a:spcAft>
                <a:spcPts val="0"/>
              </a:spcAft>
              <a:buClr>
                <a:schemeClr val="lt1"/>
              </a:buClr>
              <a:buSzPts val="2400"/>
              <a:buChar char="▫"/>
            </a:pPr>
            <a:r>
              <a:rPr lang="en"/>
              <a:t>Fraud Detection</a:t>
            </a:r>
            <a:endParaRPr/>
          </a:p>
          <a:p>
            <a:pPr indent="-381000" lvl="0" marL="457200" rtl="0" algn="l">
              <a:spcBef>
                <a:spcPts val="0"/>
              </a:spcBef>
              <a:spcAft>
                <a:spcPts val="0"/>
              </a:spcAft>
              <a:buClr>
                <a:schemeClr val="lt1"/>
              </a:buClr>
              <a:buSzPts val="2400"/>
              <a:buChar char="▫"/>
            </a:pPr>
            <a:r>
              <a:rPr lang="en"/>
              <a:t>Medical Research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801" name="Google Shape;801;p1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02" name="Google Shape;802;p17"/>
          <p:cNvPicPr preferRelativeResize="0"/>
          <p:nvPr/>
        </p:nvPicPr>
        <p:blipFill>
          <a:blip r:embed="rId3">
            <a:alphaModFix/>
          </a:blip>
          <a:stretch>
            <a:fillRect/>
          </a:stretch>
        </p:blipFill>
        <p:spPr>
          <a:xfrm>
            <a:off x="3878025" y="1267125"/>
            <a:ext cx="5113574" cy="2879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35"/>
          <p:cNvSpPr txBox="1"/>
          <p:nvPr>
            <p:ph type="title"/>
          </p:nvPr>
        </p:nvSpPr>
        <p:spPr>
          <a:xfrm>
            <a:off x="139450" y="129275"/>
            <a:ext cx="90045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HDL KNN Calculations</a:t>
            </a:r>
            <a:endParaRPr/>
          </a:p>
        </p:txBody>
      </p:sp>
      <p:pic>
        <p:nvPicPr>
          <p:cNvPr id="1028" name="Google Shape;1028;p35"/>
          <p:cNvPicPr preferRelativeResize="0"/>
          <p:nvPr/>
        </p:nvPicPr>
        <p:blipFill>
          <a:blip r:embed="rId3">
            <a:alphaModFix/>
          </a:blip>
          <a:stretch>
            <a:fillRect/>
          </a:stretch>
        </p:blipFill>
        <p:spPr>
          <a:xfrm>
            <a:off x="-12" y="1656563"/>
            <a:ext cx="2352675" cy="2047875"/>
          </a:xfrm>
          <a:prstGeom prst="rect">
            <a:avLst/>
          </a:prstGeom>
          <a:noFill/>
          <a:ln>
            <a:noFill/>
          </a:ln>
        </p:spPr>
      </p:pic>
      <p:pic>
        <p:nvPicPr>
          <p:cNvPr id="1029" name="Google Shape;1029;p35"/>
          <p:cNvPicPr preferRelativeResize="0"/>
          <p:nvPr/>
        </p:nvPicPr>
        <p:blipFill>
          <a:blip r:embed="rId4">
            <a:alphaModFix/>
          </a:blip>
          <a:stretch>
            <a:fillRect/>
          </a:stretch>
        </p:blipFill>
        <p:spPr>
          <a:xfrm>
            <a:off x="2579766" y="1656575"/>
            <a:ext cx="2921625" cy="3307675"/>
          </a:xfrm>
          <a:prstGeom prst="rect">
            <a:avLst/>
          </a:prstGeom>
          <a:noFill/>
          <a:ln>
            <a:noFill/>
          </a:ln>
        </p:spPr>
      </p:pic>
      <p:pic>
        <p:nvPicPr>
          <p:cNvPr id="1030" name="Google Shape;1030;p35"/>
          <p:cNvPicPr preferRelativeResize="0"/>
          <p:nvPr/>
        </p:nvPicPr>
        <p:blipFill>
          <a:blip r:embed="rId5">
            <a:alphaModFix/>
          </a:blip>
          <a:stretch>
            <a:fillRect/>
          </a:stretch>
        </p:blipFill>
        <p:spPr>
          <a:xfrm>
            <a:off x="5725700" y="3482400"/>
            <a:ext cx="3418238" cy="1397100"/>
          </a:xfrm>
          <a:prstGeom prst="rect">
            <a:avLst/>
          </a:prstGeom>
          <a:noFill/>
          <a:ln>
            <a:noFill/>
          </a:ln>
        </p:spPr>
      </p:pic>
      <p:pic>
        <p:nvPicPr>
          <p:cNvPr id="1031" name="Google Shape;1031;p35"/>
          <p:cNvPicPr preferRelativeResize="0"/>
          <p:nvPr/>
        </p:nvPicPr>
        <p:blipFill>
          <a:blip r:embed="rId6">
            <a:alphaModFix/>
          </a:blip>
          <a:stretch>
            <a:fillRect/>
          </a:stretch>
        </p:blipFill>
        <p:spPr>
          <a:xfrm>
            <a:off x="5725700" y="1656584"/>
            <a:ext cx="3418250" cy="1517191"/>
          </a:xfrm>
          <a:prstGeom prst="rect">
            <a:avLst/>
          </a:prstGeom>
          <a:noFill/>
          <a:ln>
            <a:noFill/>
          </a:ln>
        </p:spPr>
      </p:pic>
      <p:sp>
        <p:nvSpPr>
          <p:cNvPr id="1032" name="Google Shape;1032;p35"/>
          <p:cNvSpPr txBox="1"/>
          <p:nvPr>
            <p:ph idx="1" type="body"/>
          </p:nvPr>
        </p:nvSpPr>
        <p:spPr>
          <a:xfrm>
            <a:off x="63250" y="915650"/>
            <a:ext cx="2266800" cy="5430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1000"/>
              </a:spcAft>
              <a:buNone/>
            </a:pPr>
            <a:r>
              <a:rPr lang="en" sz="1800"/>
              <a:t>Arithmetic PE</a:t>
            </a:r>
            <a:endParaRPr sz="1800"/>
          </a:p>
        </p:txBody>
      </p:sp>
      <p:sp>
        <p:nvSpPr>
          <p:cNvPr id="1033" name="Google Shape;1033;p35"/>
          <p:cNvSpPr txBox="1"/>
          <p:nvPr>
            <p:ph idx="1" type="body"/>
          </p:nvPr>
        </p:nvSpPr>
        <p:spPr>
          <a:xfrm>
            <a:off x="2897650" y="915650"/>
            <a:ext cx="2227500" cy="5430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1000"/>
              </a:spcAft>
              <a:buNone/>
            </a:pPr>
            <a:r>
              <a:rPr lang="en" sz="1800"/>
              <a:t>KNN PE</a:t>
            </a:r>
            <a:endParaRPr sz="1800"/>
          </a:p>
        </p:txBody>
      </p:sp>
      <p:sp>
        <p:nvSpPr>
          <p:cNvPr id="1034" name="Google Shape;1034;p35"/>
          <p:cNvSpPr txBox="1"/>
          <p:nvPr>
            <p:ph idx="1" type="body"/>
          </p:nvPr>
        </p:nvSpPr>
        <p:spPr>
          <a:xfrm>
            <a:off x="6396675" y="915650"/>
            <a:ext cx="1929000" cy="5430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1000"/>
              </a:spcAft>
              <a:buNone/>
            </a:pPr>
            <a:r>
              <a:rPr lang="en" sz="1800"/>
              <a:t>Top Level Array</a:t>
            </a:r>
            <a:endParaRPr sz="1800"/>
          </a:p>
        </p:txBody>
      </p:sp>
      <p:sp>
        <p:nvSpPr>
          <p:cNvPr id="1035" name="Google Shape;1035;p3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36"/>
          <p:cNvSpPr txBox="1"/>
          <p:nvPr>
            <p:ph type="title"/>
          </p:nvPr>
        </p:nvSpPr>
        <p:spPr>
          <a:xfrm>
            <a:off x="139450" y="129275"/>
            <a:ext cx="76860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HDL Testing</a:t>
            </a:r>
            <a:endParaRPr/>
          </a:p>
        </p:txBody>
      </p:sp>
      <p:sp>
        <p:nvSpPr>
          <p:cNvPr id="1041" name="Google Shape;1041;p36"/>
          <p:cNvSpPr txBox="1"/>
          <p:nvPr>
            <p:ph idx="1" type="body"/>
          </p:nvPr>
        </p:nvSpPr>
        <p:spPr>
          <a:xfrm>
            <a:off x="203400" y="875217"/>
            <a:ext cx="7686000" cy="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Behavioral simulation to observe functionality</a:t>
            </a:r>
            <a:endParaRPr/>
          </a:p>
        </p:txBody>
      </p:sp>
      <p:pic>
        <p:nvPicPr>
          <p:cNvPr id="1042" name="Google Shape;1042;p36"/>
          <p:cNvPicPr preferRelativeResize="0"/>
          <p:nvPr/>
        </p:nvPicPr>
        <p:blipFill>
          <a:blip r:embed="rId3">
            <a:alphaModFix/>
          </a:blip>
          <a:stretch>
            <a:fillRect/>
          </a:stretch>
        </p:blipFill>
        <p:spPr>
          <a:xfrm>
            <a:off x="0" y="2456375"/>
            <a:ext cx="9751725" cy="2243625"/>
          </a:xfrm>
          <a:prstGeom prst="rect">
            <a:avLst/>
          </a:prstGeom>
          <a:noFill/>
          <a:ln>
            <a:noFill/>
          </a:ln>
        </p:spPr>
      </p:pic>
      <p:sp>
        <p:nvSpPr>
          <p:cNvPr id="1043" name="Google Shape;1043;p36"/>
          <p:cNvSpPr txBox="1"/>
          <p:nvPr>
            <p:ph idx="1" type="body"/>
          </p:nvPr>
        </p:nvSpPr>
        <p:spPr>
          <a:xfrm>
            <a:off x="825250" y="1372850"/>
            <a:ext cx="2364600" cy="54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6 Train vectors</a:t>
            </a:r>
            <a:endParaRPr sz="1800"/>
          </a:p>
          <a:p>
            <a:pPr indent="0" lvl="0" marL="0" rtl="0" algn="l">
              <a:lnSpc>
                <a:spcPct val="115000"/>
              </a:lnSpc>
              <a:spcBef>
                <a:spcPts val="0"/>
              </a:spcBef>
              <a:spcAft>
                <a:spcPts val="0"/>
              </a:spcAft>
              <a:buNone/>
            </a:pPr>
            <a:r>
              <a:rPr lang="en" sz="1800"/>
              <a:t>3 compares each cycle</a:t>
            </a:r>
            <a:endParaRPr sz="1800"/>
          </a:p>
          <a:p>
            <a:pPr indent="0" lvl="0" marL="0" rtl="0" algn="l">
              <a:lnSpc>
                <a:spcPct val="115000"/>
              </a:lnSpc>
              <a:spcBef>
                <a:spcPts val="0"/>
              </a:spcBef>
              <a:spcAft>
                <a:spcPts val="0"/>
              </a:spcAft>
              <a:buNone/>
            </a:pPr>
            <a:r>
              <a:rPr lang="en" sz="1800"/>
              <a:t>k = 4</a:t>
            </a:r>
            <a:endParaRPr sz="1800"/>
          </a:p>
        </p:txBody>
      </p:sp>
      <p:sp>
        <p:nvSpPr>
          <p:cNvPr id="1044" name="Google Shape;1044;p3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37"/>
          <p:cNvSpPr txBox="1"/>
          <p:nvPr>
            <p:ph type="title"/>
          </p:nvPr>
        </p:nvSpPr>
        <p:spPr>
          <a:xfrm>
            <a:off x="139450" y="129275"/>
            <a:ext cx="76860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HDL Testing Continued</a:t>
            </a:r>
            <a:endParaRPr/>
          </a:p>
        </p:txBody>
      </p:sp>
      <p:sp>
        <p:nvSpPr>
          <p:cNvPr id="1050" name="Google Shape;1050;p37"/>
          <p:cNvSpPr txBox="1"/>
          <p:nvPr>
            <p:ph idx="1" type="body"/>
          </p:nvPr>
        </p:nvSpPr>
        <p:spPr>
          <a:xfrm>
            <a:off x="203400" y="875217"/>
            <a:ext cx="7686000" cy="63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Results are able to be output sequentially</a:t>
            </a:r>
            <a:endParaRPr/>
          </a:p>
        </p:txBody>
      </p:sp>
      <p:pic>
        <p:nvPicPr>
          <p:cNvPr id="1051" name="Google Shape;1051;p37"/>
          <p:cNvPicPr preferRelativeResize="0"/>
          <p:nvPr/>
        </p:nvPicPr>
        <p:blipFill>
          <a:blip r:embed="rId3">
            <a:alphaModFix/>
          </a:blip>
          <a:stretch>
            <a:fillRect/>
          </a:stretch>
        </p:blipFill>
        <p:spPr>
          <a:xfrm>
            <a:off x="0" y="1525000"/>
            <a:ext cx="9337526" cy="3214425"/>
          </a:xfrm>
          <a:prstGeom prst="rect">
            <a:avLst/>
          </a:prstGeom>
          <a:noFill/>
          <a:ln>
            <a:noFill/>
          </a:ln>
        </p:spPr>
      </p:pic>
      <p:sp>
        <p:nvSpPr>
          <p:cNvPr id="1052" name="Google Shape;1052;p3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38"/>
          <p:cNvSpPr txBox="1"/>
          <p:nvPr>
            <p:ph type="title"/>
          </p:nvPr>
        </p:nvSpPr>
        <p:spPr>
          <a:xfrm>
            <a:off x="146525" y="87825"/>
            <a:ext cx="7686000" cy="57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058" name="Google Shape;1058;p38"/>
          <p:cNvSpPr txBox="1"/>
          <p:nvPr>
            <p:ph idx="1" type="body"/>
          </p:nvPr>
        </p:nvSpPr>
        <p:spPr>
          <a:xfrm>
            <a:off x="164225" y="881500"/>
            <a:ext cx="3483300" cy="330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Char char="▫"/>
            </a:pPr>
            <a:r>
              <a:rPr lang="en"/>
              <a:t>CPU only with sequential computation</a:t>
            </a:r>
            <a:endParaRPr/>
          </a:p>
          <a:p>
            <a:pPr indent="-381000" lvl="0" marL="457200" rtl="0" algn="l">
              <a:spcBef>
                <a:spcPts val="0"/>
              </a:spcBef>
              <a:spcAft>
                <a:spcPts val="0"/>
              </a:spcAft>
              <a:buClr>
                <a:srgbClr val="FFFFFF"/>
              </a:buClr>
              <a:buSzPts val="2400"/>
              <a:buChar char="▫"/>
            </a:pPr>
            <a:r>
              <a:rPr lang="en"/>
              <a:t>Timing for one FPGA</a:t>
            </a:r>
            <a:endParaRPr/>
          </a:p>
          <a:p>
            <a:pPr indent="-381000" lvl="0" marL="457200" rtl="0" algn="l">
              <a:spcBef>
                <a:spcPts val="0"/>
              </a:spcBef>
              <a:spcAft>
                <a:spcPts val="0"/>
              </a:spcAft>
              <a:buClr>
                <a:srgbClr val="FFFFFF"/>
              </a:buClr>
              <a:buSzPts val="2400"/>
              <a:buChar char="▫"/>
            </a:pPr>
            <a:r>
              <a:rPr lang="en"/>
              <a:t>Timing for multiple CPU</a:t>
            </a:r>
            <a:endParaRPr/>
          </a:p>
          <a:p>
            <a:pPr indent="-381000" lvl="0" marL="457200" rtl="0" algn="l">
              <a:spcBef>
                <a:spcPts val="0"/>
              </a:spcBef>
              <a:spcAft>
                <a:spcPts val="0"/>
              </a:spcAft>
              <a:buClr>
                <a:srgbClr val="FFFFFF"/>
              </a:buClr>
              <a:buSzPts val="2400"/>
              <a:buChar char="▫"/>
            </a:pPr>
            <a:r>
              <a:rPr lang="en"/>
              <a:t>Timing for multiple FPGA</a:t>
            </a:r>
            <a:endParaRPr/>
          </a:p>
        </p:txBody>
      </p:sp>
      <p:sp>
        <p:nvSpPr>
          <p:cNvPr id="1059" name="Google Shape;1059;p3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60" name="Google Shape;1060;p38"/>
          <p:cNvPicPr preferRelativeResize="0"/>
          <p:nvPr/>
        </p:nvPicPr>
        <p:blipFill>
          <a:blip r:embed="rId3">
            <a:alphaModFix/>
          </a:blip>
          <a:stretch>
            <a:fillRect/>
          </a:stretch>
        </p:blipFill>
        <p:spPr>
          <a:xfrm>
            <a:off x="3647525" y="815625"/>
            <a:ext cx="5344075" cy="36855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39"/>
          <p:cNvSpPr txBox="1"/>
          <p:nvPr>
            <p:ph type="title"/>
          </p:nvPr>
        </p:nvSpPr>
        <p:spPr>
          <a:xfrm>
            <a:off x="128775" y="109737"/>
            <a:ext cx="7686000" cy="55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Communications &amp; Dataflow</a:t>
            </a:r>
            <a:endParaRPr/>
          </a:p>
        </p:txBody>
      </p:sp>
      <p:sp>
        <p:nvSpPr>
          <p:cNvPr id="1066" name="Google Shape;1066;p39"/>
          <p:cNvSpPr txBox="1"/>
          <p:nvPr>
            <p:ph idx="1" type="body"/>
          </p:nvPr>
        </p:nvSpPr>
        <p:spPr>
          <a:xfrm>
            <a:off x="164230" y="1066153"/>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Char char="▫"/>
            </a:pPr>
            <a:r>
              <a:rPr lang="en"/>
              <a:t>Ethernet was the easiest, not the fastest</a:t>
            </a:r>
            <a:endParaRPr/>
          </a:p>
          <a:p>
            <a:pPr indent="0" lvl="0" marL="0" rtl="0" algn="l">
              <a:spcBef>
                <a:spcPts val="600"/>
              </a:spcBef>
              <a:spcAft>
                <a:spcPts val="0"/>
              </a:spcAft>
              <a:buNone/>
            </a:pPr>
            <a:r>
              <a:t/>
            </a:r>
            <a:endParaRPr/>
          </a:p>
          <a:p>
            <a:pPr indent="-381000" lvl="0" marL="457200" rtl="0" algn="l">
              <a:spcBef>
                <a:spcPts val="600"/>
              </a:spcBef>
              <a:spcAft>
                <a:spcPts val="0"/>
              </a:spcAft>
              <a:buClr>
                <a:srgbClr val="FFFFFF"/>
              </a:buClr>
              <a:buSzPts val="2400"/>
              <a:buChar char="▫"/>
            </a:pPr>
            <a:r>
              <a:rPr lang="en"/>
              <a:t>Format of how data is sent and received through Ethernet and DMA</a:t>
            </a:r>
            <a:endParaRPr/>
          </a:p>
          <a:p>
            <a:pPr indent="0" lvl="0" marL="0" rtl="0" algn="l">
              <a:spcBef>
                <a:spcPts val="600"/>
              </a:spcBef>
              <a:spcAft>
                <a:spcPts val="0"/>
              </a:spcAft>
              <a:buNone/>
            </a:pPr>
            <a:r>
              <a:t/>
            </a:r>
            <a:endParaRPr/>
          </a:p>
          <a:p>
            <a:pPr indent="-381000" lvl="0" marL="457200" rtl="0" algn="l">
              <a:spcBef>
                <a:spcPts val="600"/>
              </a:spcBef>
              <a:spcAft>
                <a:spcPts val="0"/>
              </a:spcAft>
              <a:buClr>
                <a:srgbClr val="FFFFFF"/>
              </a:buClr>
              <a:buSzPts val="2400"/>
              <a:buChar char="▫"/>
            </a:pPr>
            <a:r>
              <a:rPr lang="en"/>
              <a:t>Increasing DMA width</a:t>
            </a:r>
            <a:endParaRPr/>
          </a:p>
        </p:txBody>
      </p:sp>
      <p:sp>
        <p:nvSpPr>
          <p:cNvPr id="1067" name="Google Shape;1067;p3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40"/>
          <p:cNvSpPr txBox="1"/>
          <p:nvPr>
            <p:ph type="title"/>
          </p:nvPr>
        </p:nvSpPr>
        <p:spPr>
          <a:xfrm>
            <a:off x="111750" y="110825"/>
            <a:ext cx="7686000" cy="53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t>
            </a:r>
            <a:r>
              <a:rPr lang="en"/>
              <a:t>proving HDL</a:t>
            </a:r>
            <a:endParaRPr/>
          </a:p>
        </p:txBody>
      </p:sp>
      <p:sp>
        <p:nvSpPr>
          <p:cNvPr id="1073" name="Google Shape;1073;p40"/>
          <p:cNvSpPr txBox="1"/>
          <p:nvPr>
            <p:ph idx="1" type="body"/>
          </p:nvPr>
        </p:nvSpPr>
        <p:spPr>
          <a:xfrm>
            <a:off x="185630" y="941753"/>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lt1"/>
              </a:buClr>
              <a:buSzPts val="2400"/>
              <a:buChar char="▫"/>
            </a:pPr>
            <a:r>
              <a:rPr lang="en"/>
              <a:t>Increase DMA data width</a:t>
            </a:r>
            <a:endParaRPr/>
          </a:p>
          <a:p>
            <a:pPr indent="-381000" lvl="1" marL="914400" rtl="0" algn="l">
              <a:spcBef>
                <a:spcPts val="0"/>
              </a:spcBef>
              <a:spcAft>
                <a:spcPts val="0"/>
              </a:spcAft>
              <a:buClr>
                <a:schemeClr val="lt1"/>
              </a:buClr>
              <a:buSzPts val="2400"/>
              <a:buChar char="-"/>
            </a:pPr>
            <a:r>
              <a:rPr lang="en"/>
              <a:t>Potential to utilize more PEs </a:t>
            </a:r>
            <a:endParaRPr/>
          </a:p>
          <a:p>
            <a:pPr indent="0" lvl="0" marL="0" rtl="0" algn="l">
              <a:spcBef>
                <a:spcPts val="600"/>
              </a:spcBef>
              <a:spcAft>
                <a:spcPts val="0"/>
              </a:spcAft>
              <a:buNone/>
            </a:pPr>
            <a:r>
              <a:t/>
            </a:r>
            <a:endParaRPr sz="1200"/>
          </a:p>
          <a:p>
            <a:pPr indent="-381000" lvl="0" marL="457200" rtl="0" algn="l">
              <a:spcBef>
                <a:spcPts val="600"/>
              </a:spcBef>
              <a:spcAft>
                <a:spcPts val="0"/>
              </a:spcAft>
              <a:buClr>
                <a:srgbClr val="FFFFFF"/>
              </a:buClr>
              <a:buSzPts val="2400"/>
              <a:buChar char="▫"/>
            </a:pPr>
            <a:r>
              <a:rPr lang="en"/>
              <a:t>Split the sorting across multiple cycles</a:t>
            </a:r>
            <a:endParaRPr/>
          </a:p>
          <a:p>
            <a:pPr indent="-381000" lvl="1" marL="914400" rtl="0" algn="l">
              <a:spcBef>
                <a:spcPts val="0"/>
              </a:spcBef>
              <a:spcAft>
                <a:spcPts val="0"/>
              </a:spcAft>
              <a:buClr>
                <a:srgbClr val="FFFFFF"/>
              </a:buClr>
              <a:buSzPts val="2400"/>
              <a:buChar char="-"/>
            </a:pPr>
            <a:r>
              <a:rPr lang="en"/>
              <a:t>Increase clock frequency</a:t>
            </a:r>
            <a:endParaRPr/>
          </a:p>
          <a:p>
            <a:pPr indent="0" lvl="0" marL="457200" rtl="0" algn="l">
              <a:spcBef>
                <a:spcPts val="600"/>
              </a:spcBef>
              <a:spcAft>
                <a:spcPts val="0"/>
              </a:spcAft>
              <a:buNone/>
            </a:pPr>
            <a:r>
              <a:t/>
            </a:r>
            <a:endParaRPr sz="1200"/>
          </a:p>
          <a:p>
            <a:pPr indent="-381000" lvl="0" marL="457200" rtl="0" algn="l">
              <a:spcBef>
                <a:spcPts val="600"/>
              </a:spcBef>
              <a:spcAft>
                <a:spcPts val="0"/>
              </a:spcAft>
              <a:buClr>
                <a:srgbClr val="FFFFFF"/>
              </a:buClr>
              <a:buSzPts val="2400"/>
              <a:buChar char="▫"/>
            </a:pPr>
            <a:r>
              <a:rPr lang="en"/>
              <a:t>Utilize a different board with a larger FPGA or one which supports direct access to RAM from FPGA</a:t>
            </a:r>
            <a:endParaRPr/>
          </a:p>
          <a:p>
            <a:pPr indent="-381000" lvl="1" marL="914400" rtl="0" algn="l">
              <a:spcBef>
                <a:spcPts val="0"/>
              </a:spcBef>
              <a:spcAft>
                <a:spcPts val="0"/>
              </a:spcAft>
              <a:buClr>
                <a:srgbClr val="FFFFFF"/>
              </a:buClr>
              <a:buSzPts val="2400"/>
              <a:buChar char="-"/>
            </a:pPr>
            <a:r>
              <a:rPr lang="en"/>
              <a:t>No need to reorder data in ARM processor</a:t>
            </a:r>
            <a:endParaRPr/>
          </a:p>
        </p:txBody>
      </p:sp>
      <p:sp>
        <p:nvSpPr>
          <p:cNvPr id="1074" name="Google Shape;1074;p4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41"/>
          <p:cNvSpPr txBox="1"/>
          <p:nvPr>
            <p:ph type="title"/>
          </p:nvPr>
        </p:nvSpPr>
        <p:spPr>
          <a:xfrm>
            <a:off x="148675" y="133475"/>
            <a:ext cx="7686000" cy="57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Reusability</a:t>
            </a:r>
            <a:endParaRPr/>
          </a:p>
        </p:txBody>
      </p:sp>
      <p:sp>
        <p:nvSpPr>
          <p:cNvPr id="1080" name="Google Shape;1080;p41"/>
          <p:cNvSpPr txBox="1"/>
          <p:nvPr>
            <p:ph idx="1" type="body"/>
          </p:nvPr>
        </p:nvSpPr>
        <p:spPr>
          <a:xfrm>
            <a:off x="66275" y="3011538"/>
            <a:ext cx="4012500" cy="1694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Char char="▫"/>
            </a:pPr>
            <a:r>
              <a:rPr lang="en"/>
              <a:t>The code that controls ethernet communications supports 1-4 Zybo boards</a:t>
            </a:r>
            <a:endParaRPr/>
          </a:p>
        </p:txBody>
      </p:sp>
      <p:pic>
        <p:nvPicPr>
          <p:cNvPr id="1081" name="Google Shape;1081;p41"/>
          <p:cNvPicPr preferRelativeResize="0"/>
          <p:nvPr/>
        </p:nvPicPr>
        <p:blipFill>
          <a:blip r:embed="rId3">
            <a:alphaModFix/>
          </a:blip>
          <a:stretch>
            <a:fillRect/>
          </a:stretch>
        </p:blipFill>
        <p:spPr>
          <a:xfrm>
            <a:off x="3804475" y="808600"/>
            <a:ext cx="5150825" cy="1544075"/>
          </a:xfrm>
          <a:prstGeom prst="rect">
            <a:avLst/>
          </a:prstGeom>
          <a:noFill/>
          <a:ln>
            <a:noFill/>
          </a:ln>
        </p:spPr>
      </p:pic>
      <p:pic>
        <p:nvPicPr>
          <p:cNvPr id="1082" name="Google Shape;1082;p41"/>
          <p:cNvPicPr preferRelativeResize="0"/>
          <p:nvPr/>
        </p:nvPicPr>
        <p:blipFill>
          <a:blip r:embed="rId4">
            <a:alphaModFix/>
          </a:blip>
          <a:stretch>
            <a:fillRect/>
          </a:stretch>
        </p:blipFill>
        <p:spPr>
          <a:xfrm>
            <a:off x="4873813" y="2450300"/>
            <a:ext cx="4081495" cy="2525625"/>
          </a:xfrm>
          <a:prstGeom prst="rect">
            <a:avLst/>
          </a:prstGeom>
          <a:noFill/>
          <a:ln>
            <a:noFill/>
          </a:ln>
        </p:spPr>
      </p:pic>
      <p:sp>
        <p:nvSpPr>
          <p:cNvPr id="1083" name="Google Shape;1083;p41"/>
          <p:cNvSpPr txBox="1"/>
          <p:nvPr/>
        </p:nvSpPr>
        <p:spPr>
          <a:xfrm>
            <a:off x="66275" y="957838"/>
            <a:ext cx="4012500" cy="12456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Font typeface="Titillium Web"/>
              <a:buChar char="▫"/>
            </a:pPr>
            <a:r>
              <a:rPr lang="en" sz="2400">
                <a:solidFill>
                  <a:schemeClr val="lt1"/>
                </a:solidFill>
                <a:latin typeface="Titillium Web"/>
                <a:ea typeface="Titillium Web"/>
                <a:cs typeface="Titillium Web"/>
                <a:sym typeface="Titillium Web"/>
              </a:rPr>
              <a:t>Any algorithm that is highly parallelizable will be improved by the cluster</a:t>
            </a:r>
            <a:endParaRPr/>
          </a:p>
        </p:txBody>
      </p:sp>
      <p:sp>
        <p:nvSpPr>
          <p:cNvPr id="1084" name="Google Shape;1084;p4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42"/>
          <p:cNvSpPr txBox="1"/>
          <p:nvPr>
            <p:ph type="title"/>
          </p:nvPr>
        </p:nvSpPr>
        <p:spPr>
          <a:xfrm>
            <a:off x="139738" y="76200"/>
            <a:ext cx="7686000" cy="62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1090" name="Google Shape;1090;p42"/>
          <p:cNvSpPr txBox="1"/>
          <p:nvPr>
            <p:ph idx="1" type="body"/>
          </p:nvPr>
        </p:nvSpPr>
        <p:spPr>
          <a:xfrm>
            <a:off x="185600" y="976350"/>
            <a:ext cx="5025000" cy="3098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chemeClr val="lt1"/>
              </a:buClr>
              <a:buSzPts val="2400"/>
              <a:buChar char="▫"/>
            </a:pPr>
            <a:r>
              <a:rPr lang="en"/>
              <a:t>A reusable FPGA Cluster</a:t>
            </a:r>
            <a:endParaRPr/>
          </a:p>
          <a:p>
            <a:pPr indent="-381000" lvl="0" marL="457200" rtl="0" algn="l">
              <a:lnSpc>
                <a:spcPct val="100000"/>
              </a:lnSpc>
              <a:spcBef>
                <a:spcPts val="1000"/>
              </a:spcBef>
              <a:spcAft>
                <a:spcPts val="0"/>
              </a:spcAft>
              <a:buClr>
                <a:schemeClr val="lt1"/>
              </a:buClr>
              <a:buSzPts val="2400"/>
              <a:buChar char="▫"/>
            </a:pPr>
            <a:r>
              <a:rPr lang="en"/>
              <a:t>Parallelized KNN in Verilog using Systolic Array implementation</a:t>
            </a:r>
            <a:endParaRPr/>
          </a:p>
          <a:p>
            <a:pPr indent="-381000" lvl="0" marL="457200" rtl="0" algn="l">
              <a:lnSpc>
                <a:spcPct val="100000"/>
              </a:lnSpc>
              <a:spcBef>
                <a:spcPts val="1000"/>
              </a:spcBef>
              <a:spcAft>
                <a:spcPts val="0"/>
              </a:spcAft>
              <a:buClr>
                <a:schemeClr val="lt1"/>
              </a:buClr>
              <a:buSzPts val="2400"/>
              <a:buChar char="▫"/>
            </a:pPr>
            <a:r>
              <a:rPr lang="en"/>
              <a:t>Multithreaded Python Ethernet Communications Code</a:t>
            </a:r>
            <a:endParaRPr/>
          </a:p>
          <a:p>
            <a:pPr indent="-381000" lvl="0" marL="457200" rtl="0" algn="l">
              <a:lnSpc>
                <a:spcPct val="100000"/>
              </a:lnSpc>
              <a:spcBef>
                <a:spcPts val="1000"/>
              </a:spcBef>
              <a:spcAft>
                <a:spcPts val="0"/>
              </a:spcAft>
              <a:buClr>
                <a:schemeClr val="lt1"/>
              </a:buClr>
              <a:buSzPts val="2400"/>
              <a:buChar char="▫"/>
            </a:pPr>
            <a:r>
              <a:rPr lang="en"/>
              <a:t>Zybo Ethernet Communications Code</a:t>
            </a:r>
            <a:endParaRPr/>
          </a:p>
          <a:p>
            <a:pPr indent="0" lvl="0" marL="0" rtl="0" algn="l">
              <a:lnSpc>
                <a:spcPct val="100000"/>
              </a:lnSpc>
              <a:spcBef>
                <a:spcPts val="1000"/>
              </a:spcBef>
              <a:spcAft>
                <a:spcPts val="1000"/>
              </a:spcAft>
              <a:buNone/>
            </a:pPr>
            <a:r>
              <a:t/>
            </a:r>
            <a:endParaRPr/>
          </a:p>
        </p:txBody>
      </p:sp>
      <p:sp>
        <p:nvSpPr>
          <p:cNvPr id="1091" name="Google Shape;1091;p4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92" name="Google Shape;1092;p42"/>
          <p:cNvPicPr preferRelativeResize="0"/>
          <p:nvPr/>
        </p:nvPicPr>
        <p:blipFill rotWithShape="1">
          <a:blip r:embed="rId3">
            <a:alphaModFix/>
          </a:blip>
          <a:srcRect b="6131" l="0" r="0" t="19001"/>
          <a:stretch/>
        </p:blipFill>
        <p:spPr>
          <a:xfrm>
            <a:off x="5085948" y="1103475"/>
            <a:ext cx="3783974" cy="377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pic>
        <p:nvPicPr>
          <p:cNvPr id="1097" name="Google Shape;1097;p43"/>
          <p:cNvPicPr preferRelativeResize="0"/>
          <p:nvPr/>
        </p:nvPicPr>
        <p:blipFill rotWithShape="1">
          <a:blip r:embed="rId3">
            <a:alphaModFix/>
          </a:blip>
          <a:srcRect b="24444" l="51716" r="0" t="15318"/>
          <a:stretch/>
        </p:blipFill>
        <p:spPr>
          <a:xfrm>
            <a:off x="5832725" y="2045100"/>
            <a:ext cx="3311252" cy="3098400"/>
          </a:xfrm>
          <a:prstGeom prst="rect">
            <a:avLst/>
          </a:prstGeom>
          <a:noFill/>
          <a:ln>
            <a:noFill/>
          </a:ln>
        </p:spPr>
      </p:pic>
      <p:sp>
        <p:nvSpPr>
          <p:cNvPr id="1098" name="Google Shape;1098;p43"/>
          <p:cNvSpPr txBox="1"/>
          <p:nvPr>
            <p:ph type="title"/>
          </p:nvPr>
        </p:nvSpPr>
        <p:spPr>
          <a:xfrm>
            <a:off x="120975" y="138525"/>
            <a:ext cx="7686000" cy="54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1099" name="Google Shape;1099;p43"/>
          <p:cNvSpPr txBox="1"/>
          <p:nvPr>
            <p:ph idx="1" type="body"/>
          </p:nvPr>
        </p:nvSpPr>
        <p:spPr>
          <a:xfrm>
            <a:off x="185630" y="941753"/>
            <a:ext cx="7686000" cy="3098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chemeClr val="lt1"/>
              </a:buClr>
              <a:buSzPts val="2400"/>
              <a:buChar char="▫"/>
            </a:pPr>
            <a:r>
              <a:rPr lang="en"/>
              <a:t>C &amp; Python Socket Programming</a:t>
            </a:r>
            <a:endParaRPr/>
          </a:p>
          <a:p>
            <a:pPr indent="-381000" lvl="0" marL="457200" rtl="0" algn="l">
              <a:lnSpc>
                <a:spcPct val="100000"/>
              </a:lnSpc>
              <a:spcBef>
                <a:spcPts val="1000"/>
              </a:spcBef>
              <a:spcAft>
                <a:spcPts val="0"/>
              </a:spcAft>
              <a:buClr>
                <a:schemeClr val="lt1"/>
              </a:buClr>
              <a:buSzPts val="2400"/>
              <a:buChar char="▫"/>
            </a:pPr>
            <a:r>
              <a:rPr lang="en"/>
              <a:t>Vivado HDK(Hardware Development Kit)</a:t>
            </a:r>
            <a:endParaRPr/>
          </a:p>
          <a:p>
            <a:pPr indent="-381000" lvl="0" marL="457200" rtl="0" algn="l">
              <a:lnSpc>
                <a:spcPct val="100000"/>
              </a:lnSpc>
              <a:spcBef>
                <a:spcPts val="1000"/>
              </a:spcBef>
              <a:spcAft>
                <a:spcPts val="0"/>
              </a:spcAft>
              <a:buClr>
                <a:schemeClr val="lt1"/>
              </a:buClr>
              <a:buSzPts val="2400"/>
              <a:buChar char="▫"/>
            </a:pPr>
            <a:r>
              <a:rPr lang="en"/>
              <a:t>Vivado SDK(Software Development Kit)</a:t>
            </a:r>
            <a:endParaRPr/>
          </a:p>
          <a:p>
            <a:pPr indent="-381000" lvl="0" marL="457200" rtl="0" algn="l">
              <a:lnSpc>
                <a:spcPct val="100000"/>
              </a:lnSpc>
              <a:spcBef>
                <a:spcPts val="1000"/>
              </a:spcBef>
              <a:spcAft>
                <a:spcPts val="0"/>
              </a:spcAft>
              <a:buClr>
                <a:schemeClr val="lt1"/>
              </a:buClr>
              <a:buSzPts val="2400"/>
              <a:buChar char="▫"/>
            </a:pPr>
            <a:r>
              <a:rPr lang="en"/>
              <a:t>Ethernet Communications</a:t>
            </a:r>
            <a:endParaRPr/>
          </a:p>
          <a:p>
            <a:pPr indent="-381000" lvl="0" marL="457200" rtl="0" algn="l">
              <a:lnSpc>
                <a:spcPct val="100000"/>
              </a:lnSpc>
              <a:spcBef>
                <a:spcPts val="1000"/>
              </a:spcBef>
              <a:spcAft>
                <a:spcPts val="0"/>
              </a:spcAft>
              <a:buClr>
                <a:schemeClr val="lt1"/>
              </a:buClr>
              <a:buSzPts val="2400"/>
              <a:buChar char="▫"/>
            </a:pPr>
            <a:r>
              <a:rPr lang="en"/>
              <a:t>Synchronous HDL Programming</a:t>
            </a:r>
            <a:endParaRPr/>
          </a:p>
          <a:p>
            <a:pPr indent="-381000" lvl="0" marL="457200" rtl="0" algn="l">
              <a:lnSpc>
                <a:spcPct val="100000"/>
              </a:lnSpc>
              <a:spcBef>
                <a:spcPts val="1000"/>
              </a:spcBef>
              <a:spcAft>
                <a:spcPts val="1000"/>
              </a:spcAft>
              <a:buClr>
                <a:schemeClr val="lt1"/>
              </a:buClr>
              <a:buSzPts val="2400"/>
              <a:buChar char="▫"/>
            </a:pPr>
            <a:r>
              <a:rPr lang="en"/>
              <a:t>Debugging </a:t>
            </a:r>
            <a:r>
              <a:rPr lang="en"/>
              <a:t>Hardware with Software</a:t>
            </a:r>
            <a:endParaRPr/>
          </a:p>
        </p:txBody>
      </p:sp>
      <p:sp>
        <p:nvSpPr>
          <p:cNvPr id="1100" name="Google Shape;1100;p4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101" name="Google Shape;1101;p43"/>
          <p:cNvPicPr preferRelativeResize="0"/>
          <p:nvPr/>
        </p:nvPicPr>
        <p:blipFill rotWithShape="1">
          <a:blip r:embed="rId3">
            <a:alphaModFix/>
          </a:blip>
          <a:srcRect b="24445" l="1312" r="0" t="52315"/>
          <a:stretch/>
        </p:blipFill>
        <p:spPr>
          <a:xfrm>
            <a:off x="2376300" y="3948150"/>
            <a:ext cx="6767677" cy="1195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44"/>
          <p:cNvSpPr txBox="1"/>
          <p:nvPr>
            <p:ph type="title"/>
          </p:nvPr>
        </p:nvSpPr>
        <p:spPr>
          <a:xfrm>
            <a:off x="196525" y="6200"/>
            <a:ext cx="2075700" cy="66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107" name="Google Shape;1107;p44"/>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chemeClr val="lt1"/>
              </a:buClr>
              <a:buSzPts val="1400"/>
              <a:buChar char="▫"/>
            </a:pPr>
            <a:r>
              <a:rPr lang="en" sz="1400"/>
              <a:t>https://reference.digilentinc.com/reference/programmable-logic/zybo/start</a:t>
            </a:r>
            <a:endParaRPr sz="1400"/>
          </a:p>
          <a:p>
            <a:pPr indent="-317500" lvl="0" marL="457200" rtl="0" algn="l">
              <a:spcBef>
                <a:spcPts val="1000"/>
              </a:spcBef>
              <a:spcAft>
                <a:spcPts val="0"/>
              </a:spcAft>
              <a:buClr>
                <a:schemeClr val="lt1"/>
              </a:buClr>
              <a:buSzPts val="1400"/>
              <a:buChar char="▫"/>
            </a:pPr>
            <a:r>
              <a:rPr lang="en" sz="1400"/>
              <a:t>student desk pic</a:t>
            </a:r>
            <a:endParaRPr sz="1400"/>
          </a:p>
          <a:p>
            <a:pPr indent="-317500" lvl="0" marL="457200" rtl="0" algn="l">
              <a:spcBef>
                <a:spcPts val="1000"/>
              </a:spcBef>
              <a:spcAft>
                <a:spcPts val="0"/>
              </a:spcAft>
              <a:buClr>
                <a:schemeClr val="lt1"/>
              </a:buClr>
              <a:buSzPts val="1400"/>
              <a:buChar char="▫"/>
            </a:pPr>
            <a:r>
              <a:rPr lang="en" sz="1400"/>
              <a:t>http://examradar.com/arithmetic-logic-unit-alu/</a:t>
            </a:r>
            <a:endParaRPr sz="1400"/>
          </a:p>
          <a:p>
            <a:pPr indent="-317500" lvl="0" marL="457200" rtl="0" algn="l">
              <a:spcBef>
                <a:spcPts val="1000"/>
              </a:spcBef>
              <a:spcAft>
                <a:spcPts val="0"/>
              </a:spcAft>
              <a:buClr>
                <a:schemeClr val="lt1"/>
              </a:buClr>
              <a:buSzPts val="1400"/>
              <a:buChar char="▫"/>
            </a:pPr>
            <a:r>
              <a:rPr lang="en" sz="1400"/>
              <a:t>David Norwood, https://www.researchgate.net/figure/FPGA-Diagram_fig2_236013064</a:t>
            </a:r>
            <a:endParaRPr sz="1400"/>
          </a:p>
          <a:p>
            <a:pPr indent="-317500" lvl="0" marL="457200" rtl="0" algn="l">
              <a:spcBef>
                <a:spcPts val="1000"/>
              </a:spcBef>
              <a:spcAft>
                <a:spcPts val="0"/>
              </a:spcAft>
              <a:buClr>
                <a:schemeClr val="lt1"/>
              </a:buClr>
              <a:buSzPts val="1400"/>
              <a:buChar char="▫"/>
            </a:pPr>
            <a:r>
              <a:rPr lang="en" sz="1400"/>
              <a:t>https://verificationacademy.com/verification-horizons/june-2013-volume-9-issue-2/The-Need-for-Speed-Understanding-Design-Factors-that-Make-Multi-core-Parallel-Simulations-Efficient</a:t>
            </a:r>
            <a:endParaRPr sz="1400"/>
          </a:p>
          <a:p>
            <a:pPr indent="-317500" lvl="0" marL="457200" rtl="0" algn="l">
              <a:spcBef>
                <a:spcPts val="1000"/>
              </a:spcBef>
              <a:spcAft>
                <a:spcPts val="0"/>
              </a:spcAft>
              <a:buClr>
                <a:schemeClr val="lt1"/>
              </a:buClr>
              <a:buSzPts val="1400"/>
              <a:buChar char="▫"/>
            </a:pPr>
            <a:r>
              <a:rPr lang="en" sz="1400"/>
              <a:t>https://en.wikipedia.org/wiki/Amdahl%27s_law#/media/File:AmdahlsLaw.svg</a:t>
            </a:r>
            <a:endParaRPr sz="1400"/>
          </a:p>
          <a:p>
            <a:pPr indent="-317500" lvl="0" marL="457200" rtl="0" algn="l">
              <a:spcBef>
                <a:spcPts val="1000"/>
              </a:spcBef>
              <a:spcAft>
                <a:spcPts val="1000"/>
              </a:spcAft>
              <a:buClr>
                <a:schemeClr val="lt1"/>
              </a:buClr>
              <a:buSzPts val="1400"/>
              <a:buChar char="▫"/>
            </a:pPr>
            <a:r>
              <a:rPr lang="en" sz="1400"/>
              <a:t>https://towardsdatascience.com/introduction-to-k-nearest-neighbors-3b534bb11d26</a:t>
            </a:r>
            <a:endParaRPr sz="1400"/>
          </a:p>
        </p:txBody>
      </p:sp>
      <p:sp>
        <p:nvSpPr>
          <p:cNvPr id="1108" name="Google Shape;1108;p4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18"/>
          <p:cNvSpPr txBox="1"/>
          <p:nvPr>
            <p:ph type="title"/>
          </p:nvPr>
        </p:nvSpPr>
        <p:spPr>
          <a:xfrm>
            <a:off x="130200" y="101575"/>
            <a:ext cx="23352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808" name="Google Shape;808;p18"/>
          <p:cNvSpPr txBox="1"/>
          <p:nvPr>
            <p:ph idx="1" type="body"/>
          </p:nvPr>
        </p:nvSpPr>
        <p:spPr>
          <a:xfrm>
            <a:off x="201155" y="870728"/>
            <a:ext cx="7686000" cy="3098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Clr>
                <a:schemeClr val="lt1"/>
              </a:buClr>
              <a:buSzPts val="2400"/>
              <a:buChar char="▫"/>
            </a:pPr>
            <a:r>
              <a:rPr lang="en"/>
              <a:t>Reusable FPGA cluster prototype</a:t>
            </a:r>
            <a:endParaRPr/>
          </a:p>
          <a:p>
            <a:pPr indent="-381000" lvl="0" marL="457200" rtl="0" algn="l">
              <a:lnSpc>
                <a:spcPct val="150000"/>
              </a:lnSpc>
              <a:spcBef>
                <a:spcPts val="0"/>
              </a:spcBef>
              <a:spcAft>
                <a:spcPts val="0"/>
              </a:spcAft>
              <a:buClr>
                <a:schemeClr val="lt1"/>
              </a:buClr>
              <a:buSzPts val="2400"/>
              <a:buChar char="▫"/>
            </a:pPr>
            <a:r>
              <a:rPr lang="en"/>
              <a:t>Optimized knn algorithm using systolic array implementation in an FPGA</a:t>
            </a:r>
            <a:endParaRPr/>
          </a:p>
          <a:p>
            <a:pPr indent="-381000" lvl="0" marL="457200" rtl="0" algn="l">
              <a:lnSpc>
                <a:spcPct val="150000"/>
              </a:lnSpc>
              <a:spcBef>
                <a:spcPts val="0"/>
              </a:spcBef>
              <a:spcAft>
                <a:spcPts val="0"/>
              </a:spcAft>
              <a:buClr>
                <a:schemeClr val="lt1"/>
              </a:buClr>
              <a:buSzPts val="2400"/>
              <a:buChar char="▫"/>
            </a:pPr>
            <a:r>
              <a:rPr lang="en"/>
              <a:t>Speedup kth nearest neighbor algorithm by increasing the number of processing units in cluster</a:t>
            </a:r>
            <a:endParaRPr/>
          </a:p>
          <a:p>
            <a:pPr indent="-381000" lvl="0" marL="457200" rtl="0" algn="l">
              <a:lnSpc>
                <a:spcPct val="150000"/>
              </a:lnSpc>
              <a:spcBef>
                <a:spcPts val="0"/>
              </a:spcBef>
              <a:spcAft>
                <a:spcPts val="0"/>
              </a:spcAft>
              <a:buClr>
                <a:schemeClr val="lt1"/>
              </a:buClr>
              <a:buSzPts val="2400"/>
              <a:buChar char="▫"/>
            </a:pPr>
            <a:r>
              <a:rPr lang="en"/>
              <a:t>Show how multiple FPGAs can run algorithms faster than multi processor systems</a:t>
            </a:r>
            <a:endParaRPr/>
          </a:p>
          <a:p>
            <a:pPr indent="0" lvl="0" marL="0" rtl="0" algn="l">
              <a:spcBef>
                <a:spcPts val="600"/>
              </a:spcBef>
              <a:spcAft>
                <a:spcPts val="0"/>
              </a:spcAft>
              <a:buNone/>
            </a:pPr>
            <a:r>
              <a:t/>
            </a:r>
            <a:endParaRPr/>
          </a:p>
        </p:txBody>
      </p:sp>
      <p:sp>
        <p:nvSpPr>
          <p:cNvPr id="809" name="Google Shape;809;p1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9"/>
          <p:cNvSpPr txBox="1"/>
          <p:nvPr>
            <p:ph type="title"/>
          </p:nvPr>
        </p:nvSpPr>
        <p:spPr>
          <a:xfrm>
            <a:off x="142350" y="54100"/>
            <a:ext cx="7686000" cy="66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Kth Nearest Neighbor (KNN)</a:t>
            </a:r>
            <a:endParaRPr/>
          </a:p>
        </p:txBody>
      </p:sp>
      <p:sp>
        <p:nvSpPr>
          <p:cNvPr id="815" name="Google Shape;815;p19"/>
          <p:cNvSpPr/>
          <p:nvPr/>
        </p:nvSpPr>
        <p:spPr>
          <a:xfrm>
            <a:off x="4377250" y="1235425"/>
            <a:ext cx="3900000" cy="3574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5024684" y="1634775"/>
            <a:ext cx="2491200" cy="238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6176278" y="2725731"/>
            <a:ext cx="217200" cy="201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7135695" y="3422328"/>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6176276" y="2969075"/>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
          <p:cNvSpPr/>
          <p:nvPr/>
        </p:nvSpPr>
        <p:spPr>
          <a:xfrm>
            <a:off x="6478437" y="2138825"/>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9"/>
          <p:cNvSpPr/>
          <p:nvPr/>
        </p:nvSpPr>
        <p:spPr>
          <a:xfrm>
            <a:off x="4936767" y="1495470"/>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9"/>
          <p:cNvSpPr/>
          <p:nvPr/>
        </p:nvSpPr>
        <p:spPr>
          <a:xfrm>
            <a:off x="6007320" y="2433312"/>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5729153" y="3600359"/>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5178353" y="2630839"/>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4721023" y="3754098"/>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6007314" y="2541481"/>
            <a:ext cx="555000" cy="56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5732681" y="2303738"/>
            <a:ext cx="1104300" cy="10452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5502283" y="2051531"/>
            <a:ext cx="1565100" cy="15486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6637617" y="2706325"/>
            <a:ext cx="93300" cy="1080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5271461" y="4017882"/>
            <a:ext cx="93300" cy="1080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7228803" y="2325603"/>
            <a:ext cx="93300" cy="1080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7485540" y="1694017"/>
            <a:ext cx="93300" cy="1080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6571542" y="4571536"/>
            <a:ext cx="93300" cy="108000"/>
          </a:xfrm>
          <a:prstGeom prst="triangle">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5029865" y="4643069"/>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9"/>
          <p:cNvSpPr/>
          <p:nvPr/>
        </p:nvSpPr>
        <p:spPr>
          <a:xfrm>
            <a:off x="7777367" y="4102847"/>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9"/>
          <p:cNvSpPr/>
          <p:nvPr/>
        </p:nvSpPr>
        <p:spPr>
          <a:xfrm>
            <a:off x="7870465" y="2969088"/>
            <a:ext cx="93300" cy="108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txBox="1"/>
          <p:nvPr>
            <p:ph idx="1" type="body"/>
          </p:nvPr>
        </p:nvSpPr>
        <p:spPr>
          <a:xfrm>
            <a:off x="242150" y="1235425"/>
            <a:ext cx="3858900" cy="2190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lang="en"/>
              <a:t>Machine learning classification algorithm</a:t>
            </a:r>
            <a:endParaRPr/>
          </a:p>
          <a:p>
            <a:pPr indent="0" lvl="0" marL="0" rtl="0" algn="l">
              <a:spcBef>
                <a:spcPts val="0"/>
              </a:spcBef>
              <a:spcAft>
                <a:spcPts val="0"/>
              </a:spcAft>
              <a:buNone/>
            </a:pPr>
            <a:r>
              <a:t/>
            </a:r>
            <a:endParaRPr/>
          </a:p>
          <a:p>
            <a:pPr indent="-355600" lvl="0" marL="457200" rtl="0" algn="l">
              <a:spcBef>
                <a:spcPts val="0"/>
              </a:spcBef>
              <a:spcAft>
                <a:spcPts val="0"/>
              </a:spcAft>
              <a:buClr>
                <a:schemeClr val="lt1"/>
              </a:buClr>
              <a:buSzPts val="2000"/>
              <a:buChar char="▫"/>
            </a:pPr>
            <a:r>
              <a:rPr lang="en"/>
              <a:t>Highly parallelizable algorithm</a:t>
            </a:r>
            <a:endParaRPr sz="2000"/>
          </a:p>
          <a:p>
            <a:pPr indent="0" lvl="0" marL="0" rtl="0" algn="l">
              <a:lnSpc>
                <a:spcPct val="115000"/>
              </a:lnSpc>
              <a:spcBef>
                <a:spcPts val="0"/>
              </a:spcBef>
              <a:spcAft>
                <a:spcPts val="0"/>
              </a:spcAft>
              <a:buNone/>
            </a:pPr>
            <a:r>
              <a:t/>
            </a:r>
            <a:endParaRPr sz="2000"/>
          </a:p>
          <a:p>
            <a:pPr indent="0" lvl="0" marL="0" rtl="0" algn="l">
              <a:lnSpc>
                <a:spcPct val="150000"/>
              </a:lnSpc>
              <a:spcBef>
                <a:spcPts val="600"/>
              </a:spcBef>
              <a:spcAft>
                <a:spcPts val="0"/>
              </a:spcAft>
              <a:buNone/>
            </a:pPr>
            <a:r>
              <a:t/>
            </a:r>
            <a:endParaRPr sz="2000"/>
          </a:p>
        </p:txBody>
      </p:sp>
      <p:sp>
        <p:nvSpPr>
          <p:cNvPr id="838" name="Google Shape;838;p1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20"/>
          <p:cNvSpPr/>
          <p:nvPr/>
        </p:nvSpPr>
        <p:spPr>
          <a:xfrm>
            <a:off x="2796375" y="2079863"/>
            <a:ext cx="1122600" cy="116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4474625" y="2079863"/>
            <a:ext cx="1122600" cy="116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6094125" y="2079863"/>
            <a:ext cx="1122600" cy="116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7808950" y="2079863"/>
            <a:ext cx="1122600" cy="116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575775" y="2963275"/>
            <a:ext cx="1122600" cy="1161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txBox="1"/>
          <p:nvPr>
            <p:ph type="title"/>
          </p:nvPr>
        </p:nvSpPr>
        <p:spPr>
          <a:xfrm>
            <a:off x="154500" y="85725"/>
            <a:ext cx="4874700" cy="62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Parallel Computing?</a:t>
            </a:r>
            <a:endParaRPr/>
          </a:p>
        </p:txBody>
      </p:sp>
      <p:sp>
        <p:nvSpPr>
          <p:cNvPr id="849" name="Google Shape;849;p20"/>
          <p:cNvSpPr txBox="1"/>
          <p:nvPr>
            <p:ph idx="1" type="body"/>
          </p:nvPr>
        </p:nvSpPr>
        <p:spPr>
          <a:xfrm>
            <a:off x="154500" y="1267200"/>
            <a:ext cx="2357100" cy="30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Arial"/>
                <a:ea typeface="Arial"/>
                <a:cs typeface="Arial"/>
                <a:sym typeface="Arial"/>
              </a:rPr>
              <a:t>Sequential Computations</a:t>
            </a:r>
            <a:endParaRPr sz="1400" u="sng">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AutoNum type="arabicPeriod"/>
            </a:pPr>
            <a:r>
              <a:rPr lang="en" sz="1400">
                <a:latin typeface="Arial"/>
                <a:ea typeface="Arial"/>
                <a:cs typeface="Arial"/>
                <a:sym typeface="Arial"/>
              </a:rPr>
              <a:t>d1=(x1-y1)*(x1-y1)</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AutoNum type="arabicPeriod"/>
            </a:pPr>
            <a:r>
              <a:rPr lang="en" sz="1400">
                <a:latin typeface="Arial"/>
                <a:ea typeface="Arial"/>
                <a:cs typeface="Arial"/>
                <a:sym typeface="Arial"/>
              </a:rPr>
              <a:t>d2=(x2-y2)*(x2-y2)</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AutoNum type="arabicPeriod"/>
            </a:pPr>
            <a:r>
              <a:rPr lang="en" sz="1400">
                <a:latin typeface="Arial"/>
                <a:ea typeface="Arial"/>
                <a:cs typeface="Arial"/>
                <a:sym typeface="Arial"/>
              </a:rPr>
              <a:t>d3=(x3-y3)*(x3-y3)</a:t>
            </a:r>
            <a:endParaRPr sz="1400">
              <a:latin typeface="Arial"/>
              <a:ea typeface="Arial"/>
              <a:cs typeface="Arial"/>
              <a:sym typeface="Arial"/>
            </a:endParaRPr>
          </a:p>
          <a:p>
            <a:pPr indent="457200" lvl="0" marL="0" rtl="0" algn="l">
              <a:spcBef>
                <a:spcPts val="0"/>
              </a:spcBef>
              <a:spcAft>
                <a:spcPts val="0"/>
              </a:spcAft>
              <a:buClr>
                <a:srgbClr val="000000"/>
              </a:buClr>
              <a:buSzPts val="1100"/>
              <a:buFont typeface="Arial"/>
              <a:buNone/>
            </a:pPr>
            <a:r>
              <a:rPr lang="en" sz="1400">
                <a:latin typeface="Arial"/>
                <a:ea typeface="Arial"/>
                <a:cs typeface="Arial"/>
                <a:sym typeface="Arial"/>
              </a:rPr>
              <a:t>….</a:t>
            </a:r>
            <a:endParaRPr sz="1400">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400">
                <a:latin typeface="Arial"/>
                <a:ea typeface="Arial"/>
                <a:cs typeface="Arial"/>
                <a:sym typeface="Arial"/>
              </a:rPr>
              <a:t>  n.    dn=(xn-yn)*(xn-yn)</a:t>
            </a:r>
            <a:endParaRPr sz="14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400">
              <a:latin typeface="Arial"/>
              <a:ea typeface="Arial"/>
              <a:cs typeface="Arial"/>
              <a:sym typeface="Arial"/>
            </a:endParaRPr>
          </a:p>
          <a:p>
            <a:pPr indent="0" lvl="0" marL="0" rtl="0" algn="l">
              <a:spcBef>
                <a:spcPts val="600"/>
              </a:spcBef>
              <a:spcAft>
                <a:spcPts val="0"/>
              </a:spcAft>
              <a:buNone/>
            </a:pPr>
            <a:r>
              <a:t/>
            </a:r>
            <a:endParaRPr sz="1800"/>
          </a:p>
          <a:p>
            <a:pPr indent="0" lvl="0" marL="0" rtl="0" algn="l">
              <a:spcBef>
                <a:spcPts val="600"/>
              </a:spcBef>
              <a:spcAft>
                <a:spcPts val="0"/>
              </a:spcAft>
              <a:buNone/>
            </a:pPr>
            <a:r>
              <a:t/>
            </a:r>
            <a:endParaRPr/>
          </a:p>
        </p:txBody>
      </p:sp>
      <p:sp>
        <p:nvSpPr>
          <p:cNvPr id="850" name="Google Shape;850;p20"/>
          <p:cNvSpPr txBox="1"/>
          <p:nvPr/>
        </p:nvSpPr>
        <p:spPr>
          <a:xfrm>
            <a:off x="3218725" y="3632450"/>
            <a:ext cx="5522100" cy="13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txBox="1"/>
          <p:nvPr>
            <p:ph idx="1" type="body"/>
          </p:nvPr>
        </p:nvSpPr>
        <p:spPr>
          <a:xfrm>
            <a:off x="2278275" y="1267200"/>
            <a:ext cx="7171800" cy="30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                                           </a:t>
            </a:r>
            <a:r>
              <a:rPr lang="en" sz="1400" u="sng">
                <a:latin typeface="Arial"/>
                <a:ea typeface="Arial"/>
                <a:cs typeface="Arial"/>
                <a:sym typeface="Arial"/>
              </a:rPr>
              <a:t>Parallel Computations</a:t>
            </a:r>
            <a:endParaRPr sz="1400" u="sng">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04800" lvl="0" marL="457200" rtl="0" algn="l">
              <a:spcBef>
                <a:spcPts val="0"/>
              </a:spcBef>
              <a:spcAft>
                <a:spcPts val="0"/>
              </a:spcAft>
              <a:buClr>
                <a:schemeClr val="lt1"/>
              </a:buClr>
              <a:buSzPts val="1200"/>
              <a:buFont typeface="Arial"/>
              <a:buAutoNum type="arabicPeriod"/>
            </a:pPr>
            <a:r>
              <a:rPr lang="en" sz="1200">
                <a:latin typeface="Arial"/>
                <a:ea typeface="Arial"/>
                <a:cs typeface="Arial"/>
                <a:sym typeface="Arial"/>
              </a:rPr>
              <a:t>d1=(x1-y1)*(x1-y1)   2. d2=(x2-y2)*(x2-y2)    3.  d3=(x3-y3)*(x3-y3) … n. dn=(xn-yn)*(xn-yn)</a:t>
            </a:r>
            <a:endParaRPr sz="1200">
              <a:latin typeface="Arial"/>
              <a:ea typeface="Arial"/>
              <a:cs typeface="Arial"/>
              <a:sym typeface="Arial"/>
            </a:endParaRPr>
          </a:p>
          <a:p>
            <a:pPr indent="0" lvl="0" marL="0" rtl="0" algn="l">
              <a:spcBef>
                <a:spcPts val="0"/>
              </a:spcBef>
              <a:spcAft>
                <a:spcPts val="0"/>
              </a:spcAft>
              <a:buSzPts val="1100"/>
              <a:buNone/>
            </a:pPr>
            <a:r>
              <a:t/>
            </a:r>
            <a:endParaRPr sz="1400">
              <a:latin typeface="Arial"/>
              <a:ea typeface="Arial"/>
              <a:cs typeface="Arial"/>
              <a:sym typeface="Arial"/>
            </a:endParaRPr>
          </a:p>
          <a:p>
            <a:pPr indent="0" lvl="0" marL="0" rtl="0" algn="l">
              <a:spcBef>
                <a:spcPts val="600"/>
              </a:spcBef>
              <a:spcAft>
                <a:spcPts val="0"/>
              </a:spcAft>
              <a:buNone/>
            </a:pPr>
            <a:r>
              <a:t/>
            </a:r>
            <a:endParaRPr sz="1800"/>
          </a:p>
          <a:p>
            <a:pPr indent="0" lvl="0" marL="0" rtl="0" algn="l">
              <a:spcBef>
                <a:spcPts val="600"/>
              </a:spcBef>
              <a:spcAft>
                <a:spcPts val="0"/>
              </a:spcAft>
              <a:buNone/>
            </a:pPr>
            <a:r>
              <a:t/>
            </a:r>
            <a:endParaRPr/>
          </a:p>
        </p:txBody>
      </p:sp>
      <p:pic>
        <p:nvPicPr>
          <p:cNvPr id="852" name="Google Shape;852;p20"/>
          <p:cNvPicPr preferRelativeResize="0"/>
          <p:nvPr/>
        </p:nvPicPr>
        <p:blipFill>
          <a:blip r:embed="rId3">
            <a:alphaModFix/>
          </a:blip>
          <a:stretch>
            <a:fillRect/>
          </a:stretch>
        </p:blipFill>
        <p:spPr>
          <a:xfrm>
            <a:off x="680700" y="3064225"/>
            <a:ext cx="931950" cy="931950"/>
          </a:xfrm>
          <a:prstGeom prst="rect">
            <a:avLst/>
          </a:prstGeom>
          <a:noFill/>
          <a:ln>
            <a:noFill/>
          </a:ln>
        </p:spPr>
      </p:pic>
      <p:pic>
        <p:nvPicPr>
          <p:cNvPr id="853" name="Google Shape;853;p20"/>
          <p:cNvPicPr preferRelativeResize="0"/>
          <p:nvPr/>
        </p:nvPicPr>
        <p:blipFill>
          <a:blip r:embed="rId3">
            <a:alphaModFix/>
          </a:blip>
          <a:stretch>
            <a:fillRect/>
          </a:stretch>
        </p:blipFill>
        <p:spPr>
          <a:xfrm>
            <a:off x="2917900" y="2184375"/>
            <a:ext cx="931950" cy="931950"/>
          </a:xfrm>
          <a:prstGeom prst="rect">
            <a:avLst/>
          </a:prstGeom>
          <a:noFill/>
          <a:ln>
            <a:noFill/>
          </a:ln>
        </p:spPr>
      </p:pic>
      <p:pic>
        <p:nvPicPr>
          <p:cNvPr id="854" name="Google Shape;854;p20"/>
          <p:cNvPicPr preferRelativeResize="0"/>
          <p:nvPr/>
        </p:nvPicPr>
        <p:blipFill>
          <a:blip r:embed="rId3">
            <a:alphaModFix/>
          </a:blip>
          <a:stretch>
            <a:fillRect/>
          </a:stretch>
        </p:blipFill>
        <p:spPr>
          <a:xfrm>
            <a:off x="4569950" y="2184375"/>
            <a:ext cx="931950" cy="931950"/>
          </a:xfrm>
          <a:prstGeom prst="rect">
            <a:avLst/>
          </a:prstGeom>
          <a:noFill/>
          <a:ln>
            <a:noFill/>
          </a:ln>
        </p:spPr>
      </p:pic>
      <p:pic>
        <p:nvPicPr>
          <p:cNvPr id="855" name="Google Shape;855;p20"/>
          <p:cNvPicPr preferRelativeResize="0"/>
          <p:nvPr/>
        </p:nvPicPr>
        <p:blipFill>
          <a:blip r:embed="rId3">
            <a:alphaModFix/>
          </a:blip>
          <a:stretch>
            <a:fillRect/>
          </a:stretch>
        </p:blipFill>
        <p:spPr>
          <a:xfrm>
            <a:off x="6152875" y="2184375"/>
            <a:ext cx="931950" cy="931950"/>
          </a:xfrm>
          <a:prstGeom prst="rect">
            <a:avLst/>
          </a:prstGeom>
          <a:noFill/>
          <a:ln>
            <a:noFill/>
          </a:ln>
        </p:spPr>
      </p:pic>
      <p:pic>
        <p:nvPicPr>
          <p:cNvPr id="856" name="Google Shape;856;p20"/>
          <p:cNvPicPr preferRelativeResize="0"/>
          <p:nvPr/>
        </p:nvPicPr>
        <p:blipFill>
          <a:blip r:embed="rId3">
            <a:alphaModFix/>
          </a:blip>
          <a:stretch>
            <a:fillRect/>
          </a:stretch>
        </p:blipFill>
        <p:spPr>
          <a:xfrm>
            <a:off x="7808950" y="2184375"/>
            <a:ext cx="931950" cy="931950"/>
          </a:xfrm>
          <a:prstGeom prst="rect">
            <a:avLst/>
          </a:prstGeom>
          <a:noFill/>
          <a:ln>
            <a:noFill/>
          </a:ln>
        </p:spPr>
      </p:pic>
      <p:sp>
        <p:nvSpPr>
          <p:cNvPr id="857" name="Google Shape;857;p20"/>
          <p:cNvSpPr txBox="1"/>
          <p:nvPr/>
        </p:nvSpPr>
        <p:spPr>
          <a:xfrm>
            <a:off x="5028350" y="3951675"/>
            <a:ext cx="55272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21"/>
          <p:cNvSpPr txBox="1"/>
          <p:nvPr>
            <p:ph idx="1" type="body"/>
          </p:nvPr>
        </p:nvSpPr>
        <p:spPr>
          <a:xfrm>
            <a:off x="4965825" y="3474575"/>
            <a:ext cx="3889500" cy="161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FFFFFF"/>
              </a:buClr>
              <a:buSzPts val="1400"/>
              <a:buFont typeface="Arial"/>
              <a:buChar char="▫"/>
            </a:pPr>
            <a:r>
              <a:rPr lang="en" sz="1800">
                <a:latin typeface="Arial"/>
                <a:ea typeface="Arial"/>
                <a:cs typeface="Arial"/>
                <a:sym typeface="Arial"/>
              </a:rPr>
              <a:t>FPGAs have dedicated hardware to solve a target problem</a:t>
            </a:r>
            <a:endParaRPr sz="1800">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 sz="1800">
                <a:latin typeface="Arial"/>
                <a:ea typeface="Arial"/>
                <a:cs typeface="Arial"/>
                <a:sym typeface="Arial"/>
              </a:rPr>
              <a:t>FPGAs consume less power than CPUs</a:t>
            </a:r>
            <a:br>
              <a:rPr lang="en" sz="1400">
                <a:latin typeface="Arial"/>
                <a:ea typeface="Arial"/>
                <a:cs typeface="Arial"/>
                <a:sym typeface="Arial"/>
              </a:rPr>
            </a:br>
            <a:endParaRPr sz="1400">
              <a:latin typeface="Arial"/>
              <a:ea typeface="Arial"/>
              <a:cs typeface="Arial"/>
              <a:sym typeface="Arial"/>
            </a:endParaRPr>
          </a:p>
        </p:txBody>
      </p:sp>
      <p:sp>
        <p:nvSpPr>
          <p:cNvPr id="864" name="Google Shape;864;p21"/>
          <p:cNvSpPr txBox="1"/>
          <p:nvPr>
            <p:ph type="title"/>
          </p:nvPr>
        </p:nvSpPr>
        <p:spPr>
          <a:xfrm>
            <a:off x="160500" y="178975"/>
            <a:ext cx="65259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
            </a:r>
            <a:r>
              <a:rPr lang="en"/>
              <a:t>enefits of using an FPGA over a CPU</a:t>
            </a:r>
            <a:endParaRPr/>
          </a:p>
        </p:txBody>
      </p:sp>
      <p:pic>
        <p:nvPicPr>
          <p:cNvPr id="865" name="Google Shape;865;p21"/>
          <p:cNvPicPr preferRelativeResize="0"/>
          <p:nvPr/>
        </p:nvPicPr>
        <p:blipFill>
          <a:blip r:embed="rId3">
            <a:alphaModFix/>
          </a:blip>
          <a:stretch>
            <a:fillRect/>
          </a:stretch>
        </p:blipFill>
        <p:spPr>
          <a:xfrm>
            <a:off x="4965825" y="1537575"/>
            <a:ext cx="3066950" cy="1763500"/>
          </a:xfrm>
          <a:prstGeom prst="rect">
            <a:avLst/>
          </a:prstGeom>
          <a:noFill/>
          <a:ln>
            <a:noFill/>
          </a:ln>
        </p:spPr>
      </p:pic>
      <p:sp>
        <p:nvSpPr>
          <p:cNvPr id="866" name="Google Shape;866;p21"/>
          <p:cNvSpPr txBox="1"/>
          <p:nvPr/>
        </p:nvSpPr>
        <p:spPr>
          <a:xfrm>
            <a:off x="5146625" y="1103838"/>
            <a:ext cx="297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CPU ALU(A</a:t>
            </a:r>
            <a:r>
              <a:rPr lang="en">
                <a:solidFill>
                  <a:schemeClr val="lt1"/>
                </a:solidFill>
              </a:rPr>
              <a:t>rithmetic Logic Unit)</a:t>
            </a:r>
            <a:endParaRPr>
              <a:solidFill>
                <a:schemeClr val="lt1"/>
              </a:solidFill>
            </a:endParaRPr>
          </a:p>
        </p:txBody>
      </p:sp>
      <p:sp>
        <p:nvSpPr>
          <p:cNvPr id="867" name="Google Shape;867;p21"/>
          <p:cNvSpPr txBox="1"/>
          <p:nvPr/>
        </p:nvSpPr>
        <p:spPr>
          <a:xfrm>
            <a:off x="452175" y="1103850"/>
            <a:ext cx="3316200" cy="552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a:solidFill>
                  <a:schemeClr val="lt1"/>
                </a:solidFill>
              </a:rPr>
              <a:t>FPGA (Field-programmable gate array)</a:t>
            </a:r>
            <a:endParaRPr>
              <a:solidFill>
                <a:schemeClr val="lt1"/>
              </a:solidFill>
            </a:endParaRPr>
          </a:p>
          <a:p>
            <a:pPr indent="0" lvl="0" marL="0" rtl="0" algn="l">
              <a:spcBef>
                <a:spcPts val="600"/>
              </a:spcBef>
              <a:spcAft>
                <a:spcPts val="0"/>
              </a:spcAft>
              <a:buNone/>
            </a:pPr>
            <a:r>
              <a:t/>
            </a:r>
            <a:endParaRPr/>
          </a:p>
        </p:txBody>
      </p:sp>
      <p:pic>
        <p:nvPicPr>
          <p:cNvPr id="868" name="Google Shape;868;p21"/>
          <p:cNvPicPr preferRelativeResize="0"/>
          <p:nvPr/>
        </p:nvPicPr>
        <p:blipFill>
          <a:blip r:embed="rId4">
            <a:alphaModFix/>
          </a:blip>
          <a:stretch>
            <a:fillRect/>
          </a:stretch>
        </p:blipFill>
        <p:spPr>
          <a:xfrm>
            <a:off x="160500" y="1537575"/>
            <a:ext cx="4337251" cy="2960200"/>
          </a:xfrm>
          <a:prstGeom prst="rect">
            <a:avLst/>
          </a:prstGeom>
          <a:noFill/>
          <a:ln>
            <a:noFill/>
          </a:ln>
        </p:spPr>
      </p:pic>
      <p:pic>
        <p:nvPicPr>
          <p:cNvPr id="869" name="Google Shape;869;p21"/>
          <p:cNvPicPr preferRelativeResize="0"/>
          <p:nvPr/>
        </p:nvPicPr>
        <p:blipFill>
          <a:blip r:embed="rId5">
            <a:alphaModFix/>
          </a:blip>
          <a:stretch>
            <a:fillRect/>
          </a:stretch>
        </p:blipFill>
        <p:spPr>
          <a:xfrm>
            <a:off x="1612125" y="2216047"/>
            <a:ext cx="2156250" cy="1510366"/>
          </a:xfrm>
          <a:prstGeom prst="rect">
            <a:avLst/>
          </a:prstGeom>
          <a:noFill/>
          <a:ln>
            <a:noFill/>
          </a:ln>
        </p:spPr>
      </p:pic>
      <p:sp>
        <p:nvSpPr>
          <p:cNvPr id="870" name="Google Shape;870;p2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22"/>
          <p:cNvSpPr txBox="1"/>
          <p:nvPr>
            <p:ph type="title"/>
          </p:nvPr>
        </p:nvSpPr>
        <p:spPr>
          <a:xfrm>
            <a:off x="154029" y="133875"/>
            <a:ext cx="7686000" cy="14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Zybo Zynq-7000 ARM/FPGA SoC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76" name="Google Shape;876;p22"/>
          <p:cNvPicPr preferRelativeResize="0"/>
          <p:nvPr/>
        </p:nvPicPr>
        <p:blipFill>
          <a:blip r:embed="rId3">
            <a:alphaModFix/>
          </a:blip>
          <a:stretch>
            <a:fillRect/>
          </a:stretch>
        </p:blipFill>
        <p:spPr>
          <a:xfrm>
            <a:off x="3943325" y="1063475"/>
            <a:ext cx="4403595" cy="3296098"/>
          </a:xfrm>
          <a:prstGeom prst="rect">
            <a:avLst/>
          </a:prstGeom>
          <a:noFill/>
          <a:ln>
            <a:noFill/>
          </a:ln>
        </p:spPr>
      </p:pic>
      <p:sp>
        <p:nvSpPr>
          <p:cNvPr id="877" name="Google Shape;877;p22"/>
          <p:cNvSpPr txBox="1"/>
          <p:nvPr/>
        </p:nvSpPr>
        <p:spPr>
          <a:xfrm>
            <a:off x="166575" y="1605550"/>
            <a:ext cx="1883700" cy="3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endParaRPr>
          </a:p>
        </p:txBody>
      </p:sp>
      <p:sp>
        <p:nvSpPr>
          <p:cNvPr id="878" name="Google Shape;878;p22"/>
          <p:cNvSpPr txBox="1"/>
          <p:nvPr>
            <p:ph idx="1" type="body"/>
          </p:nvPr>
        </p:nvSpPr>
        <p:spPr>
          <a:xfrm>
            <a:off x="58650" y="1429525"/>
            <a:ext cx="3540300" cy="2670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lt1"/>
              </a:buClr>
              <a:buSzPts val="1800"/>
              <a:buChar char="▫"/>
            </a:pPr>
            <a:r>
              <a:rPr lang="en" sz="1800"/>
              <a:t>650 MHz dual-core </a:t>
            </a:r>
            <a:r>
              <a:rPr lang="en" sz="1800">
                <a:latin typeface="Arial"/>
                <a:ea typeface="Arial"/>
                <a:cs typeface="Arial"/>
                <a:sym typeface="Arial"/>
              </a:rPr>
              <a:t>Cortex™-A9 processor</a:t>
            </a:r>
            <a:endParaRPr sz="1800">
              <a:latin typeface="Arial"/>
              <a:ea typeface="Arial"/>
              <a:cs typeface="Arial"/>
              <a:sym typeface="Arial"/>
            </a:endParaRPr>
          </a:p>
          <a:p>
            <a:pPr indent="0" lvl="0" marL="0" rtl="0" algn="l">
              <a:lnSpc>
                <a:spcPct val="115000"/>
              </a:lnSpc>
              <a:spcBef>
                <a:spcPts val="600"/>
              </a:spcBef>
              <a:spcAft>
                <a:spcPts val="0"/>
              </a:spcAft>
              <a:buNone/>
            </a:pPr>
            <a:r>
              <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Char char="▫"/>
            </a:pPr>
            <a:r>
              <a:rPr lang="en" sz="1800">
                <a:latin typeface="Arial"/>
                <a:ea typeface="Arial"/>
                <a:cs typeface="Arial"/>
                <a:sym typeface="Arial"/>
              </a:rPr>
              <a:t>Xilinx 7-series FPGA</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Char char="▫"/>
            </a:pPr>
            <a:r>
              <a:rPr lang="en" sz="1800">
                <a:latin typeface="Arial"/>
                <a:ea typeface="Arial"/>
                <a:cs typeface="Arial"/>
                <a:sym typeface="Arial"/>
              </a:rPr>
              <a:t>On board DRAM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Char char="▫"/>
            </a:pPr>
            <a:r>
              <a:rPr lang="en" sz="1800">
                <a:latin typeface="Arial"/>
                <a:ea typeface="Arial"/>
                <a:cs typeface="Arial"/>
                <a:sym typeface="Arial"/>
              </a:rPr>
              <a:t>1 Gigabit Ethernet PHY</a:t>
            </a:r>
            <a:endParaRPr sz="1800"/>
          </a:p>
          <a:p>
            <a:pPr indent="0" lvl="0" marL="0" rtl="0" algn="l">
              <a:lnSpc>
                <a:spcPct val="150000"/>
              </a:lnSpc>
              <a:spcBef>
                <a:spcPts val="600"/>
              </a:spcBef>
              <a:spcAft>
                <a:spcPts val="0"/>
              </a:spcAft>
              <a:buNone/>
            </a:pPr>
            <a:r>
              <a:t/>
            </a:r>
            <a:endParaRPr sz="2000"/>
          </a:p>
        </p:txBody>
      </p:sp>
      <p:sp>
        <p:nvSpPr>
          <p:cNvPr id="879" name="Google Shape;879;p2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23"/>
          <p:cNvSpPr txBox="1"/>
          <p:nvPr>
            <p:ph type="title"/>
          </p:nvPr>
        </p:nvSpPr>
        <p:spPr>
          <a:xfrm>
            <a:off x="171525" y="-13500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Zybo Cluster</a:t>
            </a:r>
            <a:endParaRPr/>
          </a:p>
        </p:txBody>
      </p:sp>
      <p:sp>
        <p:nvSpPr>
          <p:cNvPr id="885" name="Google Shape;885;p23"/>
          <p:cNvSpPr txBox="1"/>
          <p:nvPr>
            <p:ph idx="1" type="body"/>
          </p:nvPr>
        </p:nvSpPr>
        <p:spPr>
          <a:xfrm>
            <a:off x="461650" y="1229750"/>
            <a:ext cx="4581600" cy="3504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Char char="▫"/>
            </a:pPr>
            <a:r>
              <a:rPr lang="en"/>
              <a:t>Compatible with 1-4 Zybos</a:t>
            </a:r>
            <a:endParaRPr/>
          </a:p>
          <a:p>
            <a:pPr indent="0" lvl="0" marL="0" rtl="0" algn="l">
              <a:spcBef>
                <a:spcPts val="600"/>
              </a:spcBef>
              <a:spcAft>
                <a:spcPts val="0"/>
              </a:spcAft>
              <a:buNone/>
            </a:pPr>
            <a:r>
              <a:t/>
            </a:r>
            <a:endParaRPr/>
          </a:p>
          <a:p>
            <a:pPr indent="-381000" lvl="0" marL="457200" rtl="0" algn="l">
              <a:spcBef>
                <a:spcPts val="600"/>
              </a:spcBef>
              <a:spcAft>
                <a:spcPts val="0"/>
              </a:spcAft>
              <a:buClr>
                <a:srgbClr val="FFFFFF"/>
              </a:buClr>
              <a:buSzPts val="2400"/>
              <a:buChar char="▫"/>
            </a:pPr>
            <a:r>
              <a:rPr lang="en"/>
              <a:t>Communications are done via Ethernet</a:t>
            </a:r>
            <a:endParaRPr/>
          </a:p>
          <a:p>
            <a:pPr indent="0" lvl="0" marL="0" rtl="0" algn="l">
              <a:spcBef>
                <a:spcPts val="600"/>
              </a:spcBef>
              <a:spcAft>
                <a:spcPts val="0"/>
              </a:spcAft>
              <a:buNone/>
            </a:pPr>
            <a:r>
              <a:t/>
            </a:r>
            <a:endParaRPr/>
          </a:p>
          <a:p>
            <a:pPr indent="-381000" lvl="0" marL="457200" rtl="0" algn="l">
              <a:spcBef>
                <a:spcPts val="600"/>
              </a:spcBef>
              <a:spcAft>
                <a:spcPts val="0"/>
              </a:spcAft>
              <a:buClr>
                <a:srgbClr val="FFFFFF"/>
              </a:buClr>
              <a:buSzPts val="2400"/>
              <a:buChar char="▫"/>
            </a:pPr>
            <a:r>
              <a:rPr lang="en"/>
              <a:t>Zybos compute distances</a:t>
            </a:r>
            <a:endParaRPr/>
          </a:p>
          <a:p>
            <a:pPr indent="0" lvl="0" marL="0" rtl="0" algn="l">
              <a:spcBef>
                <a:spcPts val="600"/>
              </a:spcBef>
              <a:spcAft>
                <a:spcPts val="0"/>
              </a:spcAft>
              <a:buNone/>
            </a:pPr>
            <a:r>
              <a:t/>
            </a:r>
            <a:endParaRPr/>
          </a:p>
          <a:p>
            <a:pPr indent="-381000" lvl="0" marL="457200" rtl="0" algn="l">
              <a:spcBef>
                <a:spcPts val="600"/>
              </a:spcBef>
              <a:spcAft>
                <a:spcPts val="0"/>
              </a:spcAft>
              <a:buClr>
                <a:srgbClr val="FFFFFF"/>
              </a:buClr>
              <a:buSzPts val="2400"/>
              <a:buChar char="▫"/>
            </a:pPr>
            <a:r>
              <a:rPr lang="en"/>
              <a:t>PC sorts Kth Nearest</a:t>
            </a:r>
            <a:endParaRPr/>
          </a:p>
          <a:p>
            <a:pPr indent="0" lvl="0" marL="0" rtl="0" algn="l">
              <a:spcBef>
                <a:spcPts val="600"/>
              </a:spcBef>
              <a:spcAft>
                <a:spcPts val="0"/>
              </a:spcAft>
              <a:buNone/>
            </a:pPr>
            <a:r>
              <a:t/>
            </a:r>
            <a:endParaRPr/>
          </a:p>
        </p:txBody>
      </p:sp>
      <p:pic>
        <p:nvPicPr>
          <p:cNvPr id="886" name="Google Shape;886;p23"/>
          <p:cNvPicPr preferRelativeResize="0"/>
          <p:nvPr/>
        </p:nvPicPr>
        <p:blipFill>
          <a:blip r:embed="rId3">
            <a:alphaModFix/>
          </a:blip>
          <a:stretch>
            <a:fillRect/>
          </a:stretch>
        </p:blipFill>
        <p:spPr>
          <a:xfrm>
            <a:off x="5336575" y="1152525"/>
            <a:ext cx="3382650" cy="3717500"/>
          </a:xfrm>
          <a:prstGeom prst="rect">
            <a:avLst/>
          </a:prstGeom>
          <a:noFill/>
          <a:ln>
            <a:noFill/>
          </a:ln>
        </p:spPr>
      </p:pic>
      <p:sp>
        <p:nvSpPr>
          <p:cNvPr id="887" name="Google Shape;887;p2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24"/>
          <p:cNvSpPr txBox="1"/>
          <p:nvPr>
            <p:ph idx="1" type="body"/>
          </p:nvPr>
        </p:nvSpPr>
        <p:spPr>
          <a:xfrm>
            <a:off x="85000" y="1050325"/>
            <a:ext cx="42096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N is the amount of Zybos</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P</a:t>
            </a:r>
            <a:r>
              <a:rPr lang="en"/>
              <a:t> is the portion of the algorithm that can be sped up by increasing N</a:t>
            </a:r>
            <a:endParaRPr/>
          </a:p>
        </p:txBody>
      </p:sp>
      <p:sp>
        <p:nvSpPr>
          <p:cNvPr id="893" name="Google Shape;893;p24"/>
          <p:cNvSpPr txBox="1"/>
          <p:nvPr>
            <p:ph type="title"/>
          </p:nvPr>
        </p:nvSpPr>
        <p:spPr>
          <a:xfrm>
            <a:off x="171625" y="-111875"/>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Amdahl’s Law</a:t>
            </a:r>
            <a:endParaRPr/>
          </a:p>
        </p:txBody>
      </p:sp>
      <p:pic>
        <p:nvPicPr>
          <p:cNvPr id="894" name="Google Shape;894;p24"/>
          <p:cNvPicPr preferRelativeResize="0"/>
          <p:nvPr/>
        </p:nvPicPr>
        <p:blipFill>
          <a:blip r:embed="rId3">
            <a:alphaModFix/>
          </a:blip>
          <a:stretch>
            <a:fillRect/>
          </a:stretch>
        </p:blipFill>
        <p:spPr>
          <a:xfrm>
            <a:off x="451950" y="1050325"/>
            <a:ext cx="2533650" cy="1219200"/>
          </a:xfrm>
          <a:prstGeom prst="rect">
            <a:avLst/>
          </a:prstGeom>
          <a:noFill/>
          <a:ln>
            <a:noFill/>
          </a:ln>
        </p:spPr>
      </p:pic>
      <p:pic>
        <p:nvPicPr>
          <p:cNvPr id="895" name="Google Shape;895;p24"/>
          <p:cNvPicPr preferRelativeResize="0"/>
          <p:nvPr/>
        </p:nvPicPr>
        <p:blipFill>
          <a:blip r:embed="rId4">
            <a:alphaModFix/>
          </a:blip>
          <a:stretch>
            <a:fillRect/>
          </a:stretch>
        </p:blipFill>
        <p:spPr>
          <a:xfrm>
            <a:off x="4189950" y="709075"/>
            <a:ext cx="4829350" cy="3725350"/>
          </a:xfrm>
          <a:prstGeom prst="rect">
            <a:avLst/>
          </a:prstGeom>
          <a:noFill/>
          <a:ln>
            <a:noFill/>
          </a:ln>
        </p:spPr>
      </p:pic>
      <p:sp>
        <p:nvSpPr>
          <p:cNvPr id="896" name="Google Shape;896;p24"/>
          <p:cNvSpPr txBox="1"/>
          <p:nvPr/>
        </p:nvSpPr>
        <p:spPr>
          <a:xfrm>
            <a:off x="6199975" y="4197125"/>
            <a:ext cx="1014300" cy="237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Number of Zybos</a:t>
            </a:r>
            <a:endParaRPr sz="800"/>
          </a:p>
        </p:txBody>
      </p:sp>
      <p:sp>
        <p:nvSpPr>
          <p:cNvPr id="897" name="Google Shape;897;p24"/>
          <p:cNvSpPr txBox="1"/>
          <p:nvPr/>
        </p:nvSpPr>
        <p:spPr>
          <a:xfrm>
            <a:off x="3751125" y="4523100"/>
            <a:ext cx="53190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[https://en.wikipedia.org/wiki/Amdahl%27s_law#/media/File:AmdahlsLaw.sv]</a:t>
            </a:r>
            <a:endParaRPr sz="1200">
              <a:solidFill>
                <a:schemeClr val="lt1"/>
              </a:solidFill>
            </a:endParaRPr>
          </a:p>
        </p:txBody>
      </p:sp>
      <p:sp>
        <p:nvSpPr>
          <p:cNvPr id="898" name="Google Shape;898;p2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